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3" r:id="rId1"/>
  </p:sldMasterIdLst>
  <p:notesMasterIdLst>
    <p:notesMasterId r:id="rId21"/>
  </p:notesMasterIdLst>
  <p:handoutMasterIdLst>
    <p:handoutMasterId r:id="rId22"/>
  </p:handoutMasterIdLst>
  <p:sldIdLst>
    <p:sldId id="320" r:id="rId2"/>
    <p:sldId id="297" r:id="rId3"/>
    <p:sldId id="321" r:id="rId4"/>
    <p:sldId id="322" r:id="rId5"/>
    <p:sldId id="304" r:id="rId6"/>
    <p:sldId id="323" r:id="rId7"/>
    <p:sldId id="264" r:id="rId8"/>
    <p:sldId id="265" r:id="rId9"/>
    <p:sldId id="305" r:id="rId10"/>
    <p:sldId id="306" r:id="rId11"/>
    <p:sldId id="307" r:id="rId12"/>
    <p:sldId id="325" r:id="rId13"/>
    <p:sldId id="326" r:id="rId14"/>
    <p:sldId id="327" r:id="rId15"/>
    <p:sldId id="328" r:id="rId16"/>
    <p:sldId id="329" r:id="rId17"/>
    <p:sldId id="330" r:id="rId18"/>
    <p:sldId id="331" r:id="rId19"/>
    <p:sldId id="319" r:id="rId20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DE0BD"/>
    <a:srgbClr val="F983C1"/>
    <a:srgbClr val="C1BAF8"/>
    <a:srgbClr val="FF6600"/>
    <a:srgbClr val="E7F4F5"/>
    <a:srgbClr val="FBFE8A"/>
    <a:srgbClr val="D3CCF6"/>
    <a:srgbClr val="CBDDF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1115" autoAdjust="0"/>
    <p:restoredTop sz="94647" autoAdjust="0"/>
  </p:normalViewPr>
  <p:slideViewPr>
    <p:cSldViewPr>
      <p:cViewPr varScale="1">
        <p:scale>
          <a:sx n="102" d="100"/>
          <a:sy n="102" d="100"/>
        </p:scale>
        <p:origin x="-8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2130" y="-25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76200" y="8824913"/>
            <a:ext cx="6705600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828675" y="8763000"/>
            <a:ext cx="5622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71438" y="8818563"/>
            <a:ext cx="6715125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6457950" algn="r"/>
              </a:tabLst>
              <a:defRPr/>
            </a:pPr>
            <a:r>
              <a:rPr lang="en-US" sz="1000">
                <a:latin typeface="Arial" pitchFamily="34" charset="0"/>
              </a:rPr>
              <a:t>Basic Business Statistics, 10/e	© 2006 Prentice Hall, Inc.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71438" y="55563"/>
            <a:ext cx="6715125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3257550" algn="ctr"/>
                <a:tab pos="6457950" algn="r"/>
              </a:tabLst>
              <a:defRPr/>
            </a:pPr>
            <a:r>
              <a:rPr lang="en-US" sz="1200">
                <a:latin typeface="Arial" pitchFamily="34" charset="0"/>
              </a:rPr>
              <a:t>	Chapter 1		 1-</a:t>
            </a:r>
            <a:fld id="{9FD4105C-F9CD-4C4D-AA83-5EBE464A8088}" type="slidenum">
              <a:rPr lang="en-US" sz="1200">
                <a:latin typeface="Arial" pitchFamily="34" charset="0"/>
              </a:rPr>
              <a:pPr eaLnBrk="0" hangingPunct="0">
                <a:tabLst>
                  <a:tab pos="285750" algn="l"/>
                  <a:tab pos="3257550" algn="ctr"/>
                  <a:tab pos="6457950" algn="r"/>
                </a:tabLst>
                <a:defRPr/>
              </a:pPr>
              <a:t>‹#›</a:t>
            </a:fld>
            <a:endParaRPr lang="en-US" sz="120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581400"/>
            <a:ext cx="5029200" cy="487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71600" y="533400"/>
            <a:ext cx="4191000" cy="2971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1120775" y="3581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1120775" y="3886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1120775" y="4191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1120775" y="4495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1120775" y="4800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1120775" y="5410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1120775" y="5715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1120775" y="6019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1120775" y="6324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1120775" y="6629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1120775" y="6934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1120775" y="7239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1120775" y="7543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1120775" y="7848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1120775" y="8153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1120775" y="8458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523875" y="8763000"/>
            <a:ext cx="58515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77788" y="61913"/>
            <a:ext cx="6702425" cy="27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3257550" algn="ctr"/>
                <a:tab pos="6457950" algn="r"/>
              </a:tabLst>
              <a:defRPr/>
            </a:pPr>
            <a:r>
              <a:rPr lang="en-US" sz="1200">
                <a:latin typeface="Arial" pitchFamily="34" charset="0"/>
              </a:rPr>
              <a:t>	Chapter 1		1-</a:t>
            </a:r>
            <a:fld id="{DDA8E820-F583-4B09-A2CF-9B348F57EBD2}" type="slidenum">
              <a:rPr lang="en-US" sz="1200">
                <a:latin typeface="Arial" pitchFamily="34" charset="0"/>
              </a:rPr>
              <a:pPr eaLnBrk="0" hangingPunct="0">
                <a:tabLst>
                  <a:tab pos="285750" algn="l"/>
                  <a:tab pos="3257550" algn="ctr"/>
                  <a:tab pos="6457950" algn="r"/>
                </a:tabLst>
                <a:defRPr/>
              </a:pPr>
              <a:t>‹#›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71438" y="8818563"/>
            <a:ext cx="6715125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6457950" algn="r"/>
              </a:tabLst>
              <a:defRPr/>
            </a:pPr>
            <a:r>
              <a:rPr lang="en-US" sz="1000">
                <a:latin typeface="Arial" pitchFamily="34" charset="0"/>
              </a:rPr>
              <a:t>Basic Business Statistics, 10/e	© 2006 Prentice Hall,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64"/>
          <p:cNvGrpSpPr>
            <a:grpSpLocks/>
          </p:cNvGrpSpPr>
          <p:nvPr userDrawn="1"/>
        </p:nvGrpSpPr>
        <p:grpSpPr bwMode="auto">
          <a:xfrm>
            <a:off x="134938" y="2438400"/>
            <a:ext cx="9009062" cy="1181100"/>
            <a:chOff x="0" y="1536"/>
            <a:chExt cx="5675" cy="744"/>
          </a:xfrm>
        </p:grpSpPr>
        <p:grpSp>
          <p:nvGrpSpPr>
            <p:cNvPr id="5" name="Group 1065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7"/>
              <a:chOff x="720" y="336"/>
              <a:chExt cx="624" cy="432"/>
            </a:xfrm>
          </p:grpSpPr>
          <p:sp>
            <p:nvSpPr>
              <p:cNvPr id="12" name="Rectangle 1066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3" name="Rectangle 1067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</p:grpSp>
        <p:sp>
          <p:nvSpPr>
            <p:cNvPr id="6" name="Rectangle 1068"/>
            <p:cNvSpPr>
              <a:spLocks noChangeArrowheads="1"/>
            </p:cNvSpPr>
            <p:nvPr userDrawn="1"/>
          </p:nvSpPr>
          <p:spPr bwMode="auto">
            <a:xfrm>
              <a:off x="432" y="1868"/>
              <a:ext cx="294" cy="298"/>
            </a:xfrm>
            <a:prstGeom prst="rect">
              <a:avLst/>
            </a:prstGeom>
            <a:gradFill rotWithShape="1">
              <a:gsLst>
                <a:gs pos="0">
                  <a:srgbClr val="339966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7" name="Rectangle 1069"/>
            <p:cNvSpPr>
              <a:spLocks noChangeArrowheads="1"/>
            </p:cNvSpPr>
            <p:nvPr userDrawn="1"/>
          </p:nvSpPr>
          <p:spPr bwMode="auto">
            <a:xfrm>
              <a:off x="245" y="1868"/>
              <a:ext cx="187" cy="298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8" name="Rectangle 1070"/>
            <p:cNvSpPr>
              <a:spLocks noChangeArrowheads="1"/>
            </p:cNvSpPr>
            <p:nvPr userDrawn="1"/>
          </p:nvSpPr>
          <p:spPr bwMode="auto">
            <a:xfrm>
              <a:off x="144" y="2016"/>
              <a:ext cx="353" cy="264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CC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9" name="Rectangle 1071"/>
            <p:cNvSpPr>
              <a:spLocks noChangeArrowheads="1"/>
            </p:cNvSpPr>
            <p:nvPr userDrawn="1"/>
          </p:nvSpPr>
          <p:spPr bwMode="auto">
            <a:xfrm>
              <a:off x="0" y="1823"/>
              <a:ext cx="353" cy="26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00FF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0" name="Rectangle 1072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1" name="Rectangle 1073"/>
            <p:cNvSpPr>
              <a:spLocks noChangeArrowheads="1"/>
            </p:cNvSpPr>
            <p:nvPr userDrawn="1"/>
          </p:nvSpPr>
          <p:spPr bwMode="auto">
            <a:xfrm flipV="1">
              <a:off x="199" y="2052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sp>
        <p:nvSpPr>
          <p:cNvPr id="93196" name="Rectangle 1036"/>
          <p:cNvSpPr>
            <a:spLocks noGrp="1" noChangeArrowheads="1"/>
          </p:cNvSpPr>
          <p:nvPr>
            <p:ph type="ctrTitle"/>
          </p:nvPr>
        </p:nvSpPr>
        <p:spPr>
          <a:xfrm>
            <a:off x="990600" y="1833563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3197" name="Rectangle 103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1438"/>
            <a:ext cx="6400800" cy="17621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07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 1-</a:t>
            </a:r>
            <a:fld id="{9BD93C8E-859A-44A9-A571-5BB37A74A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Footer Placeholder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29400"/>
            <a:ext cx="5334000" cy="228600"/>
          </a:xfrm>
          <a:noFill/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©2012 Pearson Education, Inc. publishing as Prentice Hall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 1-</a:t>
            </a:r>
            <a:fld id="{FA0A7253-58BF-4111-8D40-8D5D503BF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©2012 Pearson Education, Inc. publishing as Prentice Hall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19300" cy="6132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905500" cy="6132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 1-</a:t>
            </a:r>
            <a:fld id="{A014FBE5-DC35-4390-A1AE-CC764C934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©2012 Pearson Education, Inc. publishing as Prentice Hall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383462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828800"/>
            <a:ext cx="8077200" cy="453231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 1-</a:t>
            </a:r>
            <a:fld id="{6868B3C3-0406-45A0-BDC9-466197EC9A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©2012 Pearson Education, Inc. publishing as Prentice Hall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383462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828800"/>
            <a:ext cx="3962400" cy="4532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28800"/>
            <a:ext cx="3962400" cy="4532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 1-</a:t>
            </a:r>
            <a:fld id="{8588564C-86A3-44D3-AD28-FC40471BDA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©2012 Pearson Education, Inc. publishing as Prentice Hall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 1-</a:t>
            </a:r>
            <a:fld id="{21BF94B3-F5C0-4590-AD43-43CEE5D3D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©2012 Pearson Education, Inc. publishing as Prentice Hall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 1-</a:t>
            </a:r>
            <a:fld id="{171A7520-ACB1-44B2-AE9E-4155AB4C1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©2012 Pearson Education, Inc. publishing as Prentice Hall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0"/>
            <a:ext cx="39624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28800"/>
            <a:ext cx="39624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 1-</a:t>
            </a:r>
            <a:fld id="{3ED1D375-0687-440D-904E-F553D2ADC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©2012 Pearson Education, Inc. publishing as Prentice Hall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 1-</a:t>
            </a:r>
            <a:fld id="{E38F92EB-984E-411B-92AD-EDB242DC39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©2012 Pearson Education, Inc. publishing as Prentice Hall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 1-</a:t>
            </a:r>
            <a:fld id="{2189BB22-4FD8-46FB-9E09-C4C4AC2A2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©2012 Pearson Education, Inc. publishing as Prentice Hall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 1-</a:t>
            </a:r>
            <a:fld id="{52234AEA-4639-42F0-A2E9-316BAD110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©2012 Pearson Education, Inc. publishing as Prentice Hall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 1-</a:t>
            </a:r>
            <a:fld id="{44B30EC8-8BB1-4943-87A3-14040CA44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©2012 Pearson Education, Inc. publishing as Prentice Hall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 1-</a:t>
            </a:r>
            <a:fld id="{EA8888ED-5DF1-41EF-9BF7-819E650B6F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©2012 Pearson Education, Inc. publishing as Prentice Hall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F4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28600"/>
            <a:ext cx="73834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79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28800"/>
            <a:ext cx="8077200" cy="453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342" tIns="42672" rIns="85342" bIns="426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17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Chap 1-</a:t>
            </a:r>
            <a:fld id="{AE7D4F16-D25C-4E4E-BC88-48CD951378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4581" name="Group 15"/>
          <p:cNvGrpSpPr>
            <a:grpSpLocks/>
          </p:cNvGrpSpPr>
          <p:nvPr userDrawn="1"/>
        </p:nvGrpSpPr>
        <p:grpSpPr bwMode="auto">
          <a:xfrm>
            <a:off x="0" y="609600"/>
            <a:ext cx="9009063" cy="1181100"/>
            <a:chOff x="0" y="1536"/>
            <a:chExt cx="5675" cy="744"/>
          </a:xfrm>
        </p:grpSpPr>
        <p:grpSp>
          <p:nvGrpSpPr>
            <p:cNvPr id="24583" name="Group 16"/>
            <p:cNvGrpSpPr>
              <a:grpSpLocks/>
            </p:cNvGrpSpPr>
            <p:nvPr userDrawn="1"/>
          </p:nvGrpSpPr>
          <p:grpSpPr bwMode="auto">
            <a:xfrm>
              <a:off x="183" y="1604"/>
              <a:ext cx="448" cy="297"/>
              <a:chOff x="720" y="336"/>
              <a:chExt cx="624" cy="432"/>
            </a:xfrm>
          </p:grpSpPr>
          <p:sp>
            <p:nvSpPr>
              <p:cNvPr id="92177" name="Rectangle 17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92178" name="Rectangle 18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latin typeface="Arial" pitchFamily="34" charset="0"/>
                </a:endParaRPr>
              </a:p>
            </p:txBody>
          </p:sp>
        </p:grpSp>
        <p:sp>
          <p:nvSpPr>
            <p:cNvPr id="92179" name="Rectangle 19"/>
            <p:cNvSpPr>
              <a:spLocks noChangeArrowheads="1"/>
            </p:cNvSpPr>
            <p:nvPr userDrawn="1"/>
          </p:nvSpPr>
          <p:spPr bwMode="auto">
            <a:xfrm>
              <a:off x="432" y="1868"/>
              <a:ext cx="294" cy="298"/>
            </a:xfrm>
            <a:prstGeom prst="rect">
              <a:avLst/>
            </a:prstGeom>
            <a:gradFill rotWithShape="1">
              <a:gsLst>
                <a:gs pos="0">
                  <a:srgbClr val="339966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92180" name="Rectangle 20"/>
            <p:cNvSpPr>
              <a:spLocks noChangeArrowheads="1"/>
            </p:cNvSpPr>
            <p:nvPr userDrawn="1"/>
          </p:nvSpPr>
          <p:spPr bwMode="auto">
            <a:xfrm>
              <a:off x="245" y="1868"/>
              <a:ext cx="187" cy="298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92181" name="Rectangle 21"/>
            <p:cNvSpPr>
              <a:spLocks noChangeArrowheads="1"/>
            </p:cNvSpPr>
            <p:nvPr userDrawn="1"/>
          </p:nvSpPr>
          <p:spPr bwMode="auto">
            <a:xfrm>
              <a:off x="144" y="2016"/>
              <a:ext cx="353" cy="264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CC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92182" name="Rectangle 22"/>
            <p:cNvSpPr>
              <a:spLocks noChangeArrowheads="1"/>
            </p:cNvSpPr>
            <p:nvPr userDrawn="1"/>
          </p:nvSpPr>
          <p:spPr bwMode="auto">
            <a:xfrm>
              <a:off x="0" y="1823"/>
              <a:ext cx="353" cy="26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00FF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92183" name="Rectangle 23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92184" name="Rectangle 24"/>
            <p:cNvSpPr>
              <a:spLocks noChangeArrowheads="1"/>
            </p:cNvSpPr>
            <p:nvPr userDrawn="1"/>
          </p:nvSpPr>
          <p:spPr bwMode="auto">
            <a:xfrm flipV="1">
              <a:off x="199" y="2052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sp>
        <p:nvSpPr>
          <p:cNvPr id="24593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629400"/>
            <a:ext cx="594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r>
              <a:rPr lang="en-US"/>
              <a:t>Copyright ©2012 Pearson Education, Inc. publishing as Prentice Hall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6" r:id="rId2"/>
    <p:sldLayoutId id="2147483665" r:id="rId3"/>
    <p:sldLayoutId id="2147483664" r:id="rId4"/>
    <p:sldLayoutId id="2147483663" r:id="rId5"/>
    <p:sldLayoutId id="2147483662" r:id="rId6"/>
    <p:sldLayoutId id="2147483661" r:id="rId7"/>
    <p:sldLayoutId id="2147483660" r:id="rId8"/>
    <p:sldLayoutId id="2147483659" r:id="rId9"/>
    <p:sldLayoutId id="2147483658" r:id="rId10"/>
    <p:sldLayoutId id="2147483657" r:id="rId11"/>
    <p:sldLayoutId id="2147483656" r:id="rId12"/>
    <p:sldLayoutId id="2147483655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2pPr>
      <a:lvl3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3pPr>
      <a:lvl4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4pPr>
      <a:lvl5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5pPr>
      <a:lvl6pPr marL="457200" algn="ctr" defTabSz="852488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ctr" defTabSz="852488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ctr" defTabSz="852488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ctr" defTabSz="852488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320675" indent="-320675" algn="l" defTabSz="8524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93738" indent="-268288" algn="l" defTabSz="85248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068388" indent="-215900" algn="l" defTabSz="852488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493838" indent="-212725" algn="l" defTabSz="8524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1919288" indent="-212725" algn="l" defTabSz="852488" rtl="0" eaLnBrk="0" fontAlgn="base" hangingPunct="0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3764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8336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2908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7480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7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 1-</a:t>
            </a:r>
            <a:fld id="{6A24D884-215B-4E2D-9776-C7E92D20F3AC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Footer Placeholder 1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</p:spPr>
        <p:txBody>
          <a:bodyPr/>
          <a:lstStyle/>
          <a:p>
            <a:r>
              <a:rPr lang="en-US"/>
              <a:t>Copyright ©2012 Pearson Education, Inc. publishing as Prentice Hall</a:t>
            </a:r>
          </a:p>
        </p:txBody>
      </p:sp>
      <p:sp>
        <p:nvSpPr>
          <p:cNvPr id="17409" name="Slide Number Placeholder 4"/>
          <p:cNvSpPr txBox="1">
            <a:spLocks noGrp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Chap 1-</a:t>
            </a:r>
            <a:fld id="{F77DA0B4-2C9D-4D0C-97A4-70BA9BFADEA3}" type="slidenum">
              <a:rPr lang="en-US" sz="1000"/>
              <a:pPr algn="r"/>
              <a:t>1</a:t>
            </a:fld>
            <a:endParaRPr lang="en-US" sz="1000"/>
          </a:p>
        </p:txBody>
      </p:sp>
      <p:sp>
        <p:nvSpPr>
          <p:cNvPr id="17410" name="Rectangle 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smtClean="0">
                <a:solidFill>
                  <a:schemeClr val="folHlink"/>
                </a:solidFill>
              </a:rPr>
              <a:t>Basic Business Statistics</a:t>
            </a:r>
            <a:br>
              <a:rPr lang="en-US" i="1" smtClean="0">
                <a:solidFill>
                  <a:schemeClr val="folHlink"/>
                </a:solidFill>
              </a:rPr>
            </a:br>
            <a:r>
              <a:rPr lang="en-US" sz="3600" smtClean="0">
                <a:solidFill>
                  <a:schemeClr val="folHlink"/>
                </a:solidFill>
              </a:rPr>
              <a:t>12</a:t>
            </a:r>
            <a:r>
              <a:rPr lang="en-US" sz="3600" baseline="30000" smtClean="0">
                <a:solidFill>
                  <a:schemeClr val="folHlink"/>
                </a:solidFill>
              </a:rPr>
              <a:t>th</a:t>
            </a:r>
            <a:r>
              <a:rPr lang="en-US" sz="3600" smtClean="0">
                <a:solidFill>
                  <a:schemeClr val="folHlink"/>
                </a:solidFill>
              </a:rPr>
              <a:t> Edition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3500" b="1" smtClean="0"/>
              <a:t>Chapter 1</a:t>
            </a:r>
            <a:r>
              <a:rPr lang="en-US" sz="3500" smtClean="0"/>
              <a:t/>
            </a:r>
            <a:br>
              <a:rPr lang="en-US" sz="3500" smtClean="0"/>
            </a:br>
            <a:r>
              <a:rPr lang="en-US" sz="3500" smtClean="0"/>
              <a:t/>
            </a:r>
            <a:br>
              <a:rPr lang="en-US" sz="3500" smtClean="0"/>
            </a:br>
            <a:r>
              <a:rPr lang="en-US" sz="3500" smtClean="0"/>
              <a:t>Introduction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1-</a:t>
            </a:r>
            <a:fld id="{63DC112A-7C2D-4C71-BA55-4711B4159B01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©2012 Pearson Education, Inc. publishing as Prentice Hall</a:t>
            </a:r>
          </a:p>
        </p:txBody>
      </p:sp>
      <p:sp>
        <p:nvSpPr>
          <p:cNvPr id="27649" name="Slide Number Placeholder 4"/>
          <p:cNvSpPr txBox="1">
            <a:spLocks noGrp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 defTabSz="852488"/>
            <a:r>
              <a:rPr lang="en-US" sz="1000"/>
              <a:t>Chap 1-</a:t>
            </a:r>
            <a:fld id="{AA719A2A-FCFA-415F-9198-5E58CEE18E86}" type="slidenum">
              <a:rPr lang="en-US" sz="1000"/>
              <a:pPr algn="r" defTabSz="852488"/>
              <a:t>10</a:t>
            </a:fld>
            <a:endParaRPr lang="en-US" sz="100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Vocabulary of Statistics</a:t>
            </a:r>
          </a:p>
        </p:txBody>
      </p:sp>
      <p:graphicFrame>
        <p:nvGraphicFramePr>
          <p:cNvPr id="141315" name="Group 3"/>
          <p:cNvGraphicFramePr>
            <a:graphicFrameLocks noGrp="1"/>
          </p:cNvGraphicFramePr>
          <p:nvPr>
            <p:ph idx="1"/>
          </p:nvPr>
        </p:nvGraphicFramePr>
        <p:xfrm>
          <a:off x="1219200" y="1600200"/>
          <a:ext cx="7010400" cy="4968875"/>
        </p:xfrm>
        <a:graphic>
          <a:graphicData uri="http://schemas.openxmlformats.org/drawingml/2006/table">
            <a:tbl>
              <a:tblPr/>
              <a:tblGrid>
                <a:gridCol w="7010400"/>
              </a:tblGrid>
              <a:tr h="411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3A6"/>
                          </a:solidFill>
                          <a:effectLst/>
                          <a:latin typeface="Arial" pitchFamily="34" charset="0"/>
                        </a:rPr>
                        <a:t>POPULATION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A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population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consists of all the items or individuals about which you want to draw a conclusion.  The population is the “large group.”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3A6"/>
                          </a:solidFill>
                          <a:effectLst/>
                          <a:latin typeface="Arial" pitchFamily="34" charset="0"/>
                        </a:rPr>
                        <a:t>SAMPLE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A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sample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is the portion of a population selected for analysis.  The sample is the “small group.”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3A6"/>
                          </a:solidFill>
                          <a:effectLst/>
                          <a:latin typeface="Arial" pitchFamily="34" charset="0"/>
                        </a:rPr>
                        <a:t>PARAMETER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A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parameter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is a numerical measure that describes a characteristic of a population.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3A6"/>
                          </a:solidFill>
                          <a:effectLst/>
                          <a:latin typeface="Arial" pitchFamily="34" charset="0"/>
                        </a:rPr>
                        <a:t>STATISTIC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A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statistic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is a numerical measure that describes a characteristic of a sample.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1-</a:t>
            </a:r>
            <a:fld id="{F55E8AFA-952C-433A-B342-8B1AF5A83FD2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©2012 Pearson Education, Inc. publishing as Prentice Hall</a:t>
            </a:r>
          </a:p>
        </p:txBody>
      </p:sp>
      <p:sp>
        <p:nvSpPr>
          <p:cNvPr id="28673" name="Slide Number Placeholder 4"/>
          <p:cNvSpPr txBox="1">
            <a:spLocks noGrp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 defTabSz="852488"/>
            <a:r>
              <a:rPr lang="en-US" sz="1000"/>
              <a:t>Chap 1-</a:t>
            </a:r>
            <a:fld id="{5CDA021F-89FD-4FDC-9E15-E3E52EC982A8}" type="slidenum">
              <a:rPr lang="en-US" sz="1000"/>
              <a:pPr algn="r" defTabSz="852488"/>
              <a:t>11</a:t>
            </a:fld>
            <a:endParaRPr lang="en-US" sz="100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Population vs. Sample</a:t>
            </a:r>
          </a:p>
        </p:txBody>
      </p:sp>
      <p:sp>
        <p:nvSpPr>
          <p:cNvPr id="28675" name="Oval 3"/>
          <p:cNvSpPr>
            <a:spLocks noChangeArrowheads="1"/>
          </p:cNvSpPr>
          <p:nvPr/>
        </p:nvSpPr>
        <p:spPr bwMode="auto">
          <a:xfrm>
            <a:off x="762000" y="2438400"/>
            <a:ext cx="3810000" cy="2819400"/>
          </a:xfrm>
          <a:prstGeom prst="ellipse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4724400" y="2362200"/>
            <a:ext cx="3810000" cy="2895600"/>
          </a:xfrm>
          <a:prstGeom prst="ellipse">
            <a:avLst/>
          </a:prstGeom>
          <a:noFill/>
          <a:ln w="3175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1905000" y="19050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Population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6096000" y="1905000"/>
            <a:ext cx="198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2"/>
                </a:solidFill>
                <a:latin typeface="Times New Roman" pitchFamily="18" charset="0"/>
              </a:rPr>
              <a:t>Sample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914400" y="5410200"/>
            <a:ext cx="373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Measures used to describe the population are called </a:t>
            </a:r>
            <a:r>
              <a:rPr lang="en-US" sz="2000" b="1">
                <a:latin typeface="Times New Roman" pitchFamily="18" charset="0"/>
              </a:rPr>
              <a:t>parameters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5334000" y="5410200"/>
            <a:ext cx="3505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Measures used to describe the sample are called </a:t>
            </a:r>
            <a:r>
              <a:rPr lang="en-US" sz="2000" b="1">
                <a:latin typeface="Times New Roman" pitchFamily="18" charset="0"/>
              </a:rPr>
              <a:t>statistics</a:t>
            </a:r>
          </a:p>
        </p:txBody>
      </p:sp>
      <p:pic>
        <p:nvPicPr>
          <p:cNvPr id="28681" name="Picture 9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819400"/>
            <a:ext cx="2590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8682" name="Picture 1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2743200"/>
            <a:ext cx="2590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1-</a:t>
            </a:r>
            <a:fld id="{66681385-F3E8-442E-9F6D-BCD9B601EEF4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©2012 Pearson Education, Inc. publishing as Prentice Hall</a:t>
            </a:r>
          </a:p>
        </p:txBody>
      </p:sp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1219200" y="381000"/>
            <a:ext cx="7383463" cy="990600"/>
          </a:xfrm>
        </p:spPr>
        <p:txBody>
          <a:bodyPr/>
          <a:lstStyle/>
          <a:p>
            <a:r>
              <a:rPr lang="en-US" sz="3600" smtClean="0"/>
              <a:t>This Book Is Organized To Show The Four Uses Of Statistics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To summarize business data (Chapters 2 &amp; 3)</a:t>
            </a:r>
          </a:p>
          <a:p>
            <a:endParaRPr lang="en-US" smtClean="0"/>
          </a:p>
          <a:p>
            <a:r>
              <a:rPr lang="en-US" smtClean="0"/>
              <a:t>To draw conclusions from business data (Chapters 4 – 12)</a:t>
            </a:r>
          </a:p>
          <a:p>
            <a:endParaRPr lang="en-US" smtClean="0"/>
          </a:p>
          <a:p>
            <a:r>
              <a:rPr lang="en-US" smtClean="0"/>
              <a:t>To make reliable forecasts about business activities (Chapters 13 – 16)</a:t>
            </a:r>
          </a:p>
          <a:p>
            <a:endParaRPr lang="en-US" smtClean="0"/>
          </a:p>
          <a:p>
            <a:r>
              <a:rPr lang="en-US" smtClean="0"/>
              <a:t>To improve business processes (Chapter 18)</a:t>
            </a:r>
          </a:p>
        </p:txBody>
      </p:sp>
      <p:sp>
        <p:nvSpPr>
          <p:cNvPr id="29699" name="Slide Number Placeholder 4"/>
          <p:cNvSpPr txBox="1">
            <a:spLocks noGrp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Chap 1-</a:t>
            </a:r>
            <a:fld id="{77D2A33D-6542-4738-AAB4-8E1BDC863E4D}" type="slidenum">
              <a:rPr lang="en-US" sz="1000"/>
              <a:pPr algn="r"/>
              <a:t>12</a:t>
            </a:fld>
            <a:endParaRPr lang="en-US" sz="1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1-</a:t>
            </a:r>
            <a:fld id="{1B5E1103-2A61-4E84-8371-183BF6332DA9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©2012 Pearson Education, Inc. publishing as Prentice Hall</a:t>
            </a:r>
          </a:p>
        </p:txBody>
      </p:sp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Variables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smtClean="0">
                <a:latin typeface="Times New Roman" pitchFamily="18" charset="0"/>
              </a:rPr>
              <a:t>Categorical</a:t>
            </a:r>
            <a:r>
              <a:rPr lang="en-US" smtClean="0">
                <a:latin typeface="Times New Roman" pitchFamily="18" charset="0"/>
              </a:rPr>
              <a:t> (</a:t>
            </a:r>
            <a:r>
              <a:rPr lang="en-US" b="1" i="1" smtClean="0">
                <a:solidFill>
                  <a:srgbClr val="0070C0"/>
                </a:solidFill>
                <a:latin typeface="Times New Roman" pitchFamily="18" charset="0"/>
              </a:rPr>
              <a:t>qualitative</a:t>
            </a:r>
            <a:r>
              <a:rPr lang="en-US" smtClean="0">
                <a:latin typeface="Times New Roman" pitchFamily="18" charset="0"/>
              </a:rPr>
              <a:t>) variables have values that can only be placed into categories, such as “yes” and “no.”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smtClean="0">
              <a:latin typeface="Times New Roman" pitchFamily="18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smtClean="0">
                <a:latin typeface="Times New Roman" pitchFamily="18" charset="0"/>
              </a:rPr>
              <a:t>Numerical</a:t>
            </a:r>
            <a:r>
              <a:rPr lang="en-US" smtClean="0">
                <a:latin typeface="Times New Roman" pitchFamily="18" charset="0"/>
              </a:rPr>
              <a:t> (</a:t>
            </a:r>
            <a:r>
              <a:rPr lang="en-US" b="1" i="1" smtClean="0">
                <a:solidFill>
                  <a:srgbClr val="0070C0"/>
                </a:solidFill>
                <a:latin typeface="Times New Roman" pitchFamily="18" charset="0"/>
              </a:rPr>
              <a:t>quantitative</a:t>
            </a:r>
            <a:r>
              <a:rPr lang="en-US" smtClean="0">
                <a:latin typeface="Times New Roman" pitchFamily="18" charset="0"/>
              </a:rPr>
              <a:t>) variables have values that represent quantities.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smtClean="0">
                <a:latin typeface="Times New Roman" pitchFamily="18" charset="0"/>
              </a:rPr>
              <a:t>Discrete</a:t>
            </a:r>
            <a:r>
              <a:rPr lang="en-US" smtClean="0">
                <a:latin typeface="Times New Roman" pitchFamily="18" charset="0"/>
              </a:rPr>
              <a:t> variables arise from a </a:t>
            </a:r>
            <a:r>
              <a:rPr lang="en-US" b="1" i="1" smtClean="0">
                <a:solidFill>
                  <a:srgbClr val="0070C0"/>
                </a:solidFill>
                <a:latin typeface="Times New Roman" pitchFamily="18" charset="0"/>
              </a:rPr>
              <a:t>counting process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smtClean="0">
                <a:latin typeface="Times New Roman" pitchFamily="18" charset="0"/>
              </a:rPr>
              <a:t>Continuous</a:t>
            </a:r>
            <a:r>
              <a:rPr lang="en-US" smtClean="0">
                <a:latin typeface="Times New Roman" pitchFamily="18" charset="0"/>
              </a:rPr>
              <a:t> variables arise from a </a:t>
            </a:r>
            <a:r>
              <a:rPr lang="en-US" b="1" i="1" smtClean="0">
                <a:solidFill>
                  <a:srgbClr val="0070C0"/>
                </a:solidFill>
                <a:latin typeface="Times New Roman" pitchFamily="18" charset="0"/>
              </a:rPr>
              <a:t>measuring process </a:t>
            </a:r>
          </a:p>
        </p:txBody>
      </p:sp>
      <p:sp>
        <p:nvSpPr>
          <p:cNvPr id="30723" name="Slide Number Placeholder 4"/>
          <p:cNvSpPr txBox="1">
            <a:spLocks noGrp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Chap 1-</a:t>
            </a:r>
            <a:fld id="{7DA62183-88E8-4594-92CB-BC28788A92FA}" type="slidenum">
              <a:rPr lang="en-US" sz="1000"/>
              <a:pPr algn="r"/>
              <a:t>13</a:t>
            </a:fld>
            <a:endParaRPr lang="en-US" sz="1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1-</a:t>
            </a:r>
            <a:fld id="{38FEB2D0-AAA6-4797-8F2F-88648AF85BA2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©2012 Pearson Education, Inc. publishing as Prentice Hall</a:t>
            </a:r>
          </a:p>
        </p:txBody>
      </p:sp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Variables</a:t>
            </a:r>
          </a:p>
        </p:txBody>
      </p:sp>
      <p:sp>
        <p:nvSpPr>
          <p:cNvPr id="31746" name="Slide Number Placeholder 4"/>
          <p:cNvSpPr txBox="1">
            <a:spLocks noGrp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Chap 1-</a:t>
            </a:r>
            <a:fld id="{CF6D984E-69A1-4C5D-85C8-DBEE78A38258}" type="slidenum">
              <a:rPr lang="en-US" sz="1000"/>
              <a:pPr algn="r"/>
              <a:t>14</a:t>
            </a:fld>
            <a:endParaRPr lang="en-US" sz="1000"/>
          </a:p>
        </p:txBody>
      </p:sp>
      <p:grpSp>
        <p:nvGrpSpPr>
          <p:cNvPr id="31747" name="Organization Chart 3"/>
          <p:cNvGrpSpPr>
            <a:grpSpLocks noChangeAspect="1"/>
          </p:cNvGrpSpPr>
          <p:nvPr/>
        </p:nvGrpSpPr>
        <p:grpSpPr bwMode="auto">
          <a:xfrm>
            <a:off x="533400" y="1447800"/>
            <a:ext cx="7315200" cy="3810000"/>
            <a:chOff x="672" y="1154"/>
            <a:chExt cx="4608" cy="2400"/>
          </a:xfrm>
        </p:grpSpPr>
        <p:cxnSp>
          <p:nvCxnSpPr>
            <p:cNvPr id="31752" name="_s60420"/>
            <p:cNvCxnSpPr>
              <a:cxnSpLocks noChangeShapeType="1"/>
              <a:stCxn id="31760" idx="0"/>
              <a:endCxn id="31758" idx="2"/>
            </p:cNvCxnSpPr>
            <p:nvPr/>
          </p:nvCxnSpPr>
          <p:spPr bwMode="auto">
            <a:xfrm rot="5400000" flipH="1">
              <a:off x="4248" y="2640"/>
              <a:ext cx="240" cy="720"/>
            </a:xfrm>
            <a:prstGeom prst="bentConnector3">
              <a:avLst>
                <a:gd name="adj1" fmla="val 30000"/>
              </a:avLst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31753" name="_s60421"/>
            <p:cNvCxnSpPr>
              <a:cxnSpLocks noChangeShapeType="1"/>
              <a:stCxn id="31759" idx="0"/>
              <a:endCxn id="31758" idx="2"/>
            </p:cNvCxnSpPr>
            <p:nvPr/>
          </p:nvCxnSpPr>
          <p:spPr bwMode="auto">
            <a:xfrm rot="-5400000">
              <a:off x="3591" y="2703"/>
              <a:ext cx="240" cy="594"/>
            </a:xfrm>
            <a:prstGeom prst="bentConnector3">
              <a:avLst>
                <a:gd name="adj1" fmla="val 30000"/>
              </a:avLst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31754" name="_s60422"/>
            <p:cNvCxnSpPr>
              <a:cxnSpLocks noChangeShapeType="1"/>
              <a:stCxn id="31758" idx="0"/>
              <a:endCxn id="31756" idx="2"/>
            </p:cNvCxnSpPr>
            <p:nvPr/>
          </p:nvCxnSpPr>
          <p:spPr bwMode="auto">
            <a:xfrm rot="5400000" flipH="1">
              <a:off x="3323" y="1622"/>
              <a:ext cx="409" cy="960"/>
            </a:xfrm>
            <a:prstGeom prst="bentConnector3">
              <a:avLst>
                <a:gd name="adj1" fmla="val 24690"/>
              </a:avLst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31755" name="_s60423"/>
            <p:cNvCxnSpPr>
              <a:cxnSpLocks noChangeShapeType="1"/>
            </p:cNvCxnSpPr>
            <p:nvPr/>
          </p:nvCxnSpPr>
          <p:spPr bwMode="auto">
            <a:xfrm flipV="1">
              <a:off x="2016" y="2210"/>
              <a:ext cx="1056" cy="121"/>
            </a:xfrm>
            <a:prstGeom prst="bentConnector3">
              <a:avLst>
                <a:gd name="adj1" fmla="val 6819"/>
              </a:avLst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</p:spPr>
        </p:cxnSp>
        <p:sp>
          <p:nvSpPr>
            <p:cNvPr id="31756" name="_s60424"/>
            <p:cNvSpPr>
              <a:spLocks noChangeArrowheads="1"/>
            </p:cNvSpPr>
            <p:nvPr/>
          </p:nvSpPr>
          <p:spPr bwMode="auto">
            <a:xfrm>
              <a:off x="2448" y="1296"/>
              <a:ext cx="1200" cy="601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12700">
              <a:solidFill>
                <a:srgbClr val="47474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rgbClr val="000000"/>
                  </a:solidFill>
                </a:rPr>
                <a:t>Variables</a:t>
              </a:r>
              <a:endParaRPr lang="en-US"/>
            </a:p>
          </p:txBody>
        </p:sp>
        <p:sp>
          <p:nvSpPr>
            <p:cNvPr id="31757" name="_s60425"/>
            <p:cNvSpPr>
              <a:spLocks noChangeArrowheads="1"/>
            </p:cNvSpPr>
            <p:nvPr/>
          </p:nvSpPr>
          <p:spPr bwMode="auto">
            <a:xfrm>
              <a:off x="1392" y="2306"/>
              <a:ext cx="1265" cy="574"/>
            </a:xfrm>
            <a:prstGeom prst="rect">
              <a:avLst/>
            </a:prstGeom>
            <a:solidFill>
              <a:srgbClr val="FDE0BD"/>
            </a:solidFill>
            <a:ln w="12700">
              <a:solidFill>
                <a:srgbClr val="474747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 b="1">
                <a:solidFill>
                  <a:srgbClr val="000000"/>
                </a:solidFill>
              </a:endParaRPr>
            </a:p>
            <a:p>
              <a:pPr algn="ctr"/>
              <a:r>
                <a:rPr lang="en-US" b="1">
                  <a:solidFill>
                    <a:srgbClr val="000000"/>
                  </a:solidFill>
                </a:rPr>
                <a:t>Categorical</a:t>
              </a:r>
            </a:p>
            <a:p>
              <a:pPr algn="ctr"/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31758" name="_s60426"/>
            <p:cNvSpPr>
              <a:spLocks noChangeArrowheads="1"/>
            </p:cNvSpPr>
            <p:nvPr/>
          </p:nvSpPr>
          <p:spPr bwMode="auto">
            <a:xfrm>
              <a:off x="3360" y="2306"/>
              <a:ext cx="1296" cy="574"/>
            </a:xfrm>
            <a:prstGeom prst="rect">
              <a:avLst/>
            </a:prstGeom>
            <a:solidFill>
              <a:srgbClr val="CBDDF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800" b="1">
                <a:solidFill>
                  <a:srgbClr val="474747"/>
                </a:solidFill>
              </a:endParaRPr>
            </a:p>
            <a:p>
              <a:pPr algn="ctr"/>
              <a:r>
                <a:rPr lang="en-US" b="1">
                  <a:solidFill>
                    <a:srgbClr val="474747"/>
                  </a:solidFill>
                </a:rPr>
                <a:t>Numerical</a:t>
              </a:r>
              <a:r>
                <a:rPr lang="en-US" sz="1800" b="1">
                  <a:solidFill>
                    <a:srgbClr val="474747"/>
                  </a:solidFill>
                </a:rPr>
                <a:t> </a:t>
              </a:r>
            </a:p>
            <a:p>
              <a:pPr algn="ctr"/>
              <a:endParaRPr lang="en-US" sz="1800" b="1">
                <a:solidFill>
                  <a:srgbClr val="474747"/>
                </a:solidFill>
              </a:endParaRPr>
            </a:p>
          </p:txBody>
        </p:sp>
        <p:sp>
          <p:nvSpPr>
            <p:cNvPr id="31759" name="_s60427"/>
            <p:cNvSpPr>
              <a:spLocks noChangeArrowheads="1"/>
            </p:cNvSpPr>
            <p:nvPr/>
          </p:nvSpPr>
          <p:spPr bwMode="auto">
            <a:xfrm>
              <a:off x="2928" y="3120"/>
              <a:ext cx="972" cy="384"/>
            </a:xfrm>
            <a:prstGeom prst="rect">
              <a:avLst/>
            </a:prstGeom>
            <a:solidFill>
              <a:srgbClr val="CBDDF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rgbClr val="474747"/>
                  </a:solidFill>
                </a:rPr>
                <a:t>Discrete</a:t>
              </a:r>
              <a:endParaRPr lang="en-US"/>
            </a:p>
          </p:txBody>
        </p:sp>
        <p:sp>
          <p:nvSpPr>
            <p:cNvPr id="31760" name="_s60428"/>
            <p:cNvSpPr>
              <a:spLocks noChangeArrowheads="1"/>
            </p:cNvSpPr>
            <p:nvPr/>
          </p:nvSpPr>
          <p:spPr bwMode="auto">
            <a:xfrm>
              <a:off x="4176" y="3120"/>
              <a:ext cx="1104" cy="384"/>
            </a:xfrm>
            <a:prstGeom prst="rect">
              <a:avLst/>
            </a:prstGeom>
            <a:solidFill>
              <a:srgbClr val="CBDDF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rgbClr val="474747"/>
                  </a:solidFill>
                </a:rPr>
                <a:t>Continuous</a:t>
              </a:r>
              <a:endParaRPr lang="en-US"/>
            </a:p>
          </p:txBody>
        </p:sp>
      </p:grpSp>
      <p:sp>
        <p:nvSpPr>
          <p:cNvPr id="31748" name="Text Box 14"/>
          <p:cNvSpPr txBox="1">
            <a:spLocks noChangeArrowheads="1"/>
          </p:cNvSpPr>
          <p:nvPr/>
        </p:nvSpPr>
        <p:spPr bwMode="auto">
          <a:xfrm>
            <a:off x="1524000" y="4267200"/>
            <a:ext cx="2514600" cy="1296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5342" tIns="42672" rIns="85342" bIns="42672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 b="1">
                <a:solidFill>
                  <a:schemeClr val="folHlink"/>
                </a:solidFill>
              </a:rPr>
              <a:t>Examples:</a:t>
            </a:r>
          </a:p>
          <a:p>
            <a:pPr marL="342900" indent="-342900"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1400" b="1">
                <a:solidFill>
                  <a:schemeClr val="folHlink"/>
                </a:solidFill>
              </a:rPr>
              <a:t>Marital Status</a:t>
            </a:r>
          </a:p>
          <a:p>
            <a:pPr marL="342900" indent="-342900">
              <a:spcBef>
                <a:spcPct val="1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1400" b="1">
                <a:solidFill>
                  <a:schemeClr val="folHlink"/>
                </a:solidFill>
              </a:rPr>
              <a:t>Political Party</a:t>
            </a:r>
          </a:p>
          <a:p>
            <a:pPr marL="342900" indent="-342900"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1400" b="1">
                <a:solidFill>
                  <a:schemeClr val="folHlink"/>
                </a:solidFill>
              </a:rPr>
              <a:t>Eye Color</a:t>
            </a:r>
          </a:p>
          <a:p>
            <a:pPr marL="342900" indent="-342900">
              <a:spcBef>
                <a:spcPct val="1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 b="1">
                <a:solidFill>
                  <a:srgbClr val="00B283"/>
                </a:solidFill>
              </a:rPr>
              <a:t>      </a:t>
            </a:r>
            <a:r>
              <a:rPr lang="en-US" sz="1400" b="1"/>
              <a:t>(Defined categories)</a:t>
            </a:r>
          </a:p>
        </p:txBody>
      </p:sp>
      <p:sp>
        <p:nvSpPr>
          <p:cNvPr id="31749" name="Text Box 15"/>
          <p:cNvSpPr txBox="1">
            <a:spLocks noChangeArrowheads="1"/>
          </p:cNvSpPr>
          <p:nvPr/>
        </p:nvSpPr>
        <p:spPr bwMode="auto">
          <a:xfrm>
            <a:off x="3962400" y="5334000"/>
            <a:ext cx="2286000" cy="1084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5342" tIns="42672" rIns="85342" bIns="42672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 b="1">
                <a:solidFill>
                  <a:schemeClr val="folHlink"/>
                </a:solidFill>
              </a:rPr>
              <a:t>Examples:</a:t>
            </a:r>
          </a:p>
          <a:p>
            <a:pPr marL="342900" indent="-342900"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1400" b="1">
                <a:solidFill>
                  <a:schemeClr val="folHlink"/>
                </a:solidFill>
              </a:rPr>
              <a:t>Number of Children</a:t>
            </a:r>
          </a:p>
          <a:p>
            <a:pPr marL="342900" indent="-342900">
              <a:spcBef>
                <a:spcPct val="1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1400" b="1">
                <a:solidFill>
                  <a:schemeClr val="folHlink"/>
                </a:solidFill>
              </a:rPr>
              <a:t>Defects per hour</a:t>
            </a:r>
          </a:p>
          <a:p>
            <a:pPr marL="342900" indent="-342900">
              <a:spcBef>
                <a:spcPct val="1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 b="1">
                <a:solidFill>
                  <a:srgbClr val="F983C1"/>
                </a:solidFill>
              </a:rPr>
              <a:t>      </a:t>
            </a:r>
            <a:r>
              <a:rPr lang="en-US" sz="1400" b="1"/>
              <a:t>(Counted items)</a:t>
            </a:r>
          </a:p>
        </p:txBody>
      </p:sp>
      <p:sp>
        <p:nvSpPr>
          <p:cNvPr id="31750" name="Text Box 16"/>
          <p:cNvSpPr txBox="1">
            <a:spLocks noChangeArrowheads="1"/>
          </p:cNvSpPr>
          <p:nvPr/>
        </p:nvSpPr>
        <p:spPr bwMode="auto">
          <a:xfrm>
            <a:off x="6400800" y="5334000"/>
            <a:ext cx="2743200" cy="1084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5342" tIns="42672" rIns="85342" bIns="42672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 b="1">
                <a:solidFill>
                  <a:schemeClr val="folHlink"/>
                </a:solidFill>
              </a:rPr>
              <a:t>Examples:</a:t>
            </a:r>
          </a:p>
          <a:p>
            <a:pPr marL="342900" indent="-342900"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1400" b="1">
                <a:solidFill>
                  <a:schemeClr val="folHlink"/>
                </a:solidFill>
              </a:rPr>
              <a:t>Weight</a:t>
            </a:r>
          </a:p>
          <a:p>
            <a:pPr marL="342900" indent="-342900">
              <a:spcBef>
                <a:spcPct val="1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1400" b="1">
                <a:solidFill>
                  <a:schemeClr val="folHlink"/>
                </a:solidFill>
              </a:rPr>
              <a:t>Voltage</a:t>
            </a:r>
          </a:p>
          <a:p>
            <a:pPr marL="342900" indent="-342900">
              <a:spcBef>
                <a:spcPct val="1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1400" b="1">
                <a:solidFill>
                  <a:srgbClr val="F983C1"/>
                </a:solidFill>
              </a:rPr>
              <a:t>    </a:t>
            </a:r>
            <a:r>
              <a:rPr lang="en-US" sz="1400" b="1"/>
              <a:t>(Measured characteristics)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1-</a:t>
            </a:r>
            <a:fld id="{D9BB337A-DDFE-43C8-AFA0-2934D3C5E902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©2012 Pearson Education, Inc. publishing as Prentice Hall</a:t>
            </a:r>
          </a:p>
        </p:txBody>
      </p:sp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Levels of Measurement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077200" cy="1066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</a:rPr>
              <a:t>	A</a:t>
            </a:r>
            <a:r>
              <a:rPr lang="en-US" b="1" smtClean="0">
                <a:latin typeface="Times New Roman" pitchFamily="18" charset="0"/>
              </a:rPr>
              <a:t> nominal scale</a:t>
            </a:r>
            <a:r>
              <a:rPr lang="en-US" smtClean="0">
                <a:latin typeface="Times New Roman" pitchFamily="18" charset="0"/>
              </a:rPr>
              <a:t> classifies data into distinct categories in which no ranking is implied.</a:t>
            </a:r>
          </a:p>
          <a:p>
            <a:endParaRPr lang="en-US" smtClean="0"/>
          </a:p>
        </p:txBody>
      </p:sp>
      <p:sp>
        <p:nvSpPr>
          <p:cNvPr id="32771" name="Slide Number Placeholder 4"/>
          <p:cNvSpPr txBox="1">
            <a:spLocks noGrp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Chap 1-</a:t>
            </a:r>
            <a:fld id="{6CFA674F-F5BB-4E8A-87A1-4CA3BC2515A2}" type="slidenum">
              <a:rPr lang="en-US" sz="1000"/>
              <a:pPr algn="r"/>
              <a:t>15</a:t>
            </a:fld>
            <a:endParaRPr lang="en-US" sz="1000"/>
          </a:p>
        </p:txBody>
      </p:sp>
      <p:sp>
        <p:nvSpPr>
          <p:cNvPr id="32772" name="Text Box 8"/>
          <p:cNvSpPr txBox="1">
            <a:spLocks noChangeArrowheads="1"/>
          </p:cNvSpPr>
          <p:nvPr/>
        </p:nvSpPr>
        <p:spPr bwMode="auto">
          <a:xfrm>
            <a:off x="990600" y="3235325"/>
            <a:ext cx="7315200" cy="2327275"/>
          </a:xfrm>
          <a:prstGeom prst="rect">
            <a:avLst/>
          </a:prstGeom>
          <a:solidFill>
            <a:srgbClr val="FEEEC6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32773" name="Text Box 9"/>
          <p:cNvSpPr txBox="1">
            <a:spLocks noChangeArrowheads="1"/>
          </p:cNvSpPr>
          <p:nvPr/>
        </p:nvSpPr>
        <p:spPr bwMode="auto">
          <a:xfrm>
            <a:off x="1905000" y="3352800"/>
            <a:ext cx="5937250" cy="606425"/>
          </a:xfrm>
          <a:prstGeom prst="rect">
            <a:avLst/>
          </a:prstGeom>
          <a:solidFill>
            <a:srgbClr val="FEEEC6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tabLst>
                <a:tab pos="3989388" algn="l"/>
              </a:tabLst>
            </a:pPr>
            <a:r>
              <a:rPr lang="en-US" sz="1400" b="1" i="1">
                <a:solidFill>
                  <a:srgbClr val="000000"/>
                </a:solidFill>
              </a:rPr>
              <a:t>Categorical Variables                                          Categories</a:t>
            </a:r>
            <a:endParaRPr lang="en-US" sz="1400" b="1"/>
          </a:p>
        </p:txBody>
      </p:sp>
      <p:sp>
        <p:nvSpPr>
          <p:cNvPr id="32774" name="Text Box 10"/>
          <p:cNvSpPr txBox="1">
            <a:spLocks noChangeArrowheads="1"/>
          </p:cNvSpPr>
          <p:nvPr/>
        </p:nvSpPr>
        <p:spPr bwMode="auto">
          <a:xfrm>
            <a:off x="1865313" y="3838575"/>
            <a:ext cx="1920875" cy="1419225"/>
          </a:xfrm>
          <a:prstGeom prst="rect">
            <a:avLst/>
          </a:prstGeom>
          <a:solidFill>
            <a:srgbClr val="FEEEC6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1200">
                <a:solidFill>
                  <a:srgbClr val="000000"/>
                </a:solidFill>
              </a:rPr>
              <a:t>Personal Computer Ownership </a:t>
            </a:r>
          </a:p>
          <a:p>
            <a:endParaRPr lang="en-US" sz="1200">
              <a:solidFill>
                <a:srgbClr val="000000"/>
              </a:solidFill>
            </a:endParaRPr>
          </a:p>
          <a:p>
            <a:r>
              <a:rPr lang="en-US" sz="1200">
                <a:solidFill>
                  <a:srgbClr val="000000"/>
                </a:solidFill>
              </a:rPr>
              <a:t>Type of Stocks Owned</a:t>
            </a:r>
          </a:p>
          <a:p>
            <a:endParaRPr lang="en-US" sz="1200">
              <a:solidFill>
                <a:srgbClr val="000000"/>
              </a:solidFill>
            </a:endParaRPr>
          </a:p>
          <a:p>
            <a:r>
              <a:rPr lang="en-US" sz="1200">
                <a:solidFill>
                  <a:srgbClr val="000000"/>
                </a:solidFill>
              </a:rPr>
              <a:t>Internet Provider</a:t>
            </a:r>
          </a:p>
        </p:txBody>
      </p:sp>
      <p:sp>
        <p:nvSpPr>
          <p:cNvPr id="32775" name="Text Box 11"/>
          <p:cNvSpPr txBox="1">
            <a:spLocks noChangeArrowheads="1"/>
          </p:cNvSpPr>
          <p:nvPr/>
        </p:nvSpPr>
        <p:spPr bwMode="auto">
          <a:xfrm>
            <a:off x="5791200" y="3886200"/>
            <a:ext cx="889000" cy="260350"/>
          </a:xfrm>
          <a:prstGeom prst="rect">
            <a:avLst/>
          </a:prstGeom>
          <a:solidFill>
            <a:srgbClr val="FEEEC6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just"/>
            <a:r>
              <a:rPr lang="en-US" sz="1200">
                <a:solidFill>
                  <a:srgbClr val="000000"/>
                </a:solidFill>
              </a:rPr>
              <a:t>Yes / No </a:t>
            </a:r>
            <a:endParaRPr lang="en-US" sz="1200"/>
          </a:p>
        </p:txBody>
      </p:sp>
      <p:sp>
        <p:nvSpPr>
          <p:cNvPr id="32776" name="Text Box 12"/>
          <p:cNvSpPr txBox="1">
            <a:spLocks noChangeArrowheads="1"/>
          </p:cNvSpPr>
          <p:nvPr/>
        </p:nvSpPr>
        <p:spPr bwMode="auto">
          <a:xfrm>
            <a:off x="5791200" y="4800600"/>
            <a:ext cx="2286000" cy="222250"/>
          </a:xfrm>
          <a:prstGeom prst="rect">
            <a:avLst/>
          </a:prstGeom>
          <a:solidFill>
            <a:srgbClr val="FEEEC6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1200">
                <a:solidFill>
                  <a:srgbClr val="000000"/>
                </a:solidFill>
              </a:rPr>
              <a:t>Microsoft Network / AOL/ Other</a:t>
            </a:r>
            <a:endParaRPr lang="en-US" sz="1200"/>
          </a:p>
        </p:txBody>
      </p:sp>
      <p:sp>
        <p:nvSpPr>
          <p:cNvPr id="32777" name="Text Box 13"/>
          <p:cNvSpPr txBox="1">
            <a:spLocks noChangeArrowheads="1"/>
          </p:cNvSpPr>
          <p:nvPr/>
        </p:nvSpPr>
        <p:spPr bwMode="auto">
          <a:xfrm>
            <a:off x="5791200" y="4343400"/>
            <a:ext cx="1711325" cy="312738"/>
          </a:xfrm>
          <a:prstGeom prst="rect">
            <a:avLst/>
          </a:prstGeom>
          <a:solidFill>
            <a:srgbClr val="FEEEC6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tabLst>
                <a:tab pos="554038" algn="l"/>
                <a:tab pos="1039813" algn="l"/>
              </a:tabLst>
            </a:pPr>
            <a:r>
              <a:rPr lang="en-US" sz="1200">
                <a:solidFill>
                  <a:srgbClr val="000000"/>
                </a:solidFill>
              </a:rPr>
              <a:t>Growth	/ Value	/ Other</a:t>
            </a:r>
            <a:endParaRPr lang="en-US" sz="1200"/>
          </a:p>
        </p:txBody>
      </p:sp>
      <p:sp>
        <p:nvSpPr>
          <p:cNvPr id="32778" name="Text Box 15"/>
          <p:cNvSpPr txBox="1">
            <a:spLocks noChangeArrowheads="1"/>
          </p:cNvSpPr>
          <p:nvPr/>
        </p:nvSpPr>
        <p:spPr bwMode="auto">
          <a:xfrm>
            <a:off x="6515100" y="5029200"/>
            <a:ext cx="111125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32779" name="Text Box 16"/>
          <p:cNvSpPr txBox="1">
            <a:spLocks noChangeArrowheads="1"/>
          </p:cNvSpPr>
          <p:nvPr/>
        </p:nvSpPr>
        <p:spPr bwMode="auto">
          <a:xfrm>
            <a:off x="7096125" y="4554538"/>
            <a:ext cx="111125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en-US"/>
          </a:p>
        </p:txBody>
      </p:sp>
      <p:sp>
        <p:nvSpPr>
          <p:cNvPr id="32780" name="Line 18"/>
          <p:cNvSpPr>
            <a:spLocks noChangeShapeType="1"/>
          </p:cNvSpPr>
          <p:nvPr/>
        </p:nvSpPr>
        <p:spPr bwMode="auto">
          <a:xfrm>
            <a:off x="1905000" y="3657600"/>
            <a:ext cx="5716588" cy="0"/>
          </a:xfrm>
          <a:prstGeom prst="line">
            <a:avLst/>
          </a:prstGeom>
          <a:noFill/>
          <a:ln w="24130">
            <a:solidFill>
              <a:srgbClr val="F4846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1" name="Line 23"/>
          <p:cNvSpPr>
            <a:spLocks noChangeShapeType="1"/>
          </p:cNvSpPr>
          <p:nvPr/>
        </p:nvSpPr>
        <p:spPr bwMode="auto">
          <a:xfrm>
            <a:off x="3581400" y="4038600"/>
            <a:ext cx="1752600" cy="0"/>
          </a:xfrm>
          <a:prstGeom prst="line">
            <a:avLst/>
          </a:prstGeom>
          <a:noFill/>
          <a:ln w="24130">
            <a:solidFill>
              <a:srgbClr val="C66657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82" name="Line 24"/>
          <p:cNvSpPr>
            <a:spLocks noChangeShapeType="1"/>
          </p:cNvSpPr>
          <p:nvPr/>
        </p:nvSpPr>
        <p:spPr bwMode="auto">
          <a:xfrm>
            <a:off x="3581400" y="4495800"/>
            <a:ext cx="1752600" cy="0"/>
          </a:xfrm>
          <a:prstGeom prst="line">
            <a:avLst/>
          </a:prstGeom>
          <a:noFill/>
          <a:ln w="24130">
            <a:solidFill>
              <a:srgbClr val="C66657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83" name="Line 25"/>
          <p:cNvSpPr>
            <a:spLocks noChangeShapeType="1"/>
          </p:cNvSpPr>
          <p:nvPr/>
        </p:nvSpPr>
        <p:spPr bwMode="auto">
          <a:xfrm>
            <a:off x="3581400" y="4876800"/>
            <a:ext cx="1752600" cy="0"/>
          </a:xfrm>
          <a:prstGeom prst="line">
            <a:avLst/>
          </a:prstGeom>
          <a:noFill/>
          <a:ln w="24130">
            <a:solidFill>
              <a:srgbClr val="C66657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1-</a:t>
            </a:r>
            <a:fld id="{541A824C-6F5F-454C-AC2C-7782EC660370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©2012 Pearson Education, Inc. publishing as Prentice Hall</a:t>
            </a:r>
          </a:p>
        </p:txBody>
      </p:sp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Levels of Measurement (con’t.)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</a:rPr>
              <a:t>	An </a:t>
            </a:r>
            <a:r>
              <a:rPr lang="en-US" b="1" smtClean="0">
                <a:latin typeface="Times New Roman" pitchFamily="18" charset="0"/>
              </a:rPr>
              <a:t>ordinal scale </a:t>
            </a:r>
            <a:r>
              <a:rPr lang="en-US" smtClean="0">
                <a:latin typeface="Times New Roman" pitchFamily="18" charset="0"/>
              </a:rPr>
              <a:t>classifies data into distinct categories in which ranking is implied</a:t>
            </a:r>
            <a:r>
              <a:rPr lang="en-US" smtClean="0"/>
              <a:t> 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33795" name="Slide Number Placeholder 4"/>
          <p:cNvSpPr txBox="1">
            <a:spLocks noGrp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Chap 1-</a:t>
            </a:r>
            <a:fld id="{6EBA7E19-34DD-4C5F-BE12-50A35180125F}" type="slidenum">
              <a:rPr lang="en-US" sz="1000"/>
              <a:pPr algn="r"/>
              <a:t>16</a:t>
            </a:fld>
            <a:endParaRPr lang="en-US" sz="100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09600" y="1828800"/>
            <a:ext cx="7375525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/>
          <a:lstStyle/>
          <a:p>
            <a:pPr marL="320675" indent="-320675" defTabSz="852488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§"/>
              <a:defRPr/>
            </a:pPr>
            <a:endParaRPr lang="en-US" kern="0" dirty="0">
              <a:latin typeface="+mn-lt"/>
            </a:endParaRPr>
          </a:p>
        </p:txBody>
      </p:sp>
      <p:pic>
        <p:nvPicPr>
          <p:cNvPr id="33797" name="Picture 5" descr="_Pic8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000" y="4151313"/>
            <a:ext cx="560388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066800" y="3048000"/>
            <a:ext cx="7315200" cy="3276600"/>
          </a:xfrm>
          <a:prstGeom prst="rect">
            <a:avLst/>
          </a:prstGeom>
          <a:solidFill>
            <a:srgbClr val="FEEEC6"/>
          </a:solidFill>
          <a:ln w="9525">
            <a:noFill/>
            <a:miter lim="800000"/>
            <a:headEnd/>
            <a:tailEnd/>
          </a:ln>
        </p:spPr>
        <p:txBody>
          <a:bodyPr lIns="36576" tIns="0" rIns="36576" bIns="0"/>
          <a:lstStyle/>
          <a:p>
            <a:endParaRPr lang="en-US" sz="1800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1371600" y="3581400"/>
            <a:ext cx="6788150" cy="0"/>
          </a:xfrm>
          <a:prstGeom prst="line">
            <a:avLst/>
          </a:prstGeom>
          <a:noFill/>
          <a:ln w="24130">
            <a:solidFill>
              <a:srgbClr val="ED1B2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1447800" y="3124200"/>
            <a:ext cx="6553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600" b="1" i="1">
                <a:solidFill>
                  <a:srgbClr val="000000"/>
                </a:solidFill>
                <a:cs typeface="Arial" charset="0"/>
              </a:rPr>
              <a:t>Categorical Variable            		Ordered Categories</a:t>
            </a:r>
            <a:endParaRPr lang="en-US" sz="1600" b="1">
              <a:solidFill>
                <a:schemeClr val="tx2"/>
              </a:solidFill>
            </a:endParaRPr>
          </a:p>
          <a:p>
            <a:pPr eaLnBrk="0" hangingPunct="0"/>
            <a:endParaRPr lang="en-US" sz="1600" b="1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3200400" y="4003675"/>
            <a:ext cx="619125" cy="1420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1341438" y="4003675"/>
            <a:ext cx="6919912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>
            <a:off x="1341438" y="5424488"/>
            <a:ext cx="6919912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>
            <a:off x="1341438" y="4003675"/>
            <a:ext cx="0" cy="1420813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>
            <a:off x="8261350" y="4003675"/>
            <a:ext cx="0" cy="1420813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" name="Group 14"/>
          <p:cNvGraphicFramePr>
            <a:graphicFrameLocks/>
          </p:cNvGraphicFramePr>
          <p:nvPr/>
        </p:nvGraphicFramePr>
        <p:xfrm>
          <a:off x="1295400" y="3733800"/>
          <a:ext cx="6934200" cy="2711450"/>
        </p:xfrm>
        <a:graphic>
          <a:graphicData uri="http://schemas.openxmlformats.org/drawingml/2006/table">
            <a:tbl>
              <a:tblPr/>
              <a:tblGrid>
                <a:gridCol w="3467100"/>
                <a:gridCol w="3467100"/>
              </a:tblGrid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Student class designation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Freshman, Sophomore, Junior, Senior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Product satisfaction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Satisfied, Neutral, Unsatisfied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Faculty rank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Professor, Associate Professor, Assistant Professor, Instructor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Standard &amp; Poor’s bond ratings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AAA, AA, A, BBB, BB, B, CCC, CC, C, DDD, DD, D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Student Grades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A, B, C, D, F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1-</a:t>
            </a:r>
            <a:fld id="{1359C71A-D102-4957-861E-1D9B646D6CFB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©2012 Pearson Education, Inc. publishing as Prentice Hall</a:t>
            </a:r>
          </a:p>
        </p:txBody>
      </p:sp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Levels of Measurement (con’t.)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mtClean="0">
                <a:latin typeface="Times New Roman" pitchFamily="18" charset="0"/>
              </a:rPr>
              <a:t>An </a:t>
            </a:r>
            <a:r>
              <a:rPr lang="en-US" b="1" smtClean="0">
                <a:latin typeface="Times New Roman" pitchFamily="18" charset="0"/>
              </a:rPr>
              <a:t>interval scale</a:t>
            </a:r>
            <a:r>
              <a:rPr lang="en-US" smtClean="0">
                <a:latin typeface="Times New Roman" pitchFamily="18" charset="0"/>
              </a:rPr>
              <a:t> is an ordered scale in which the difference between measurements is a meaningful quantity but the measurements do not have a true zero point.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endParaRPr lang="en-US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mtClean="0">
                <a:latin typeface="Times New Roman" pitchFamily="18" charset="0"/>
              </a:rPr>
              <a:t>A </a:t>
            </a:r>
            <a:r>
              <a:rPr lang="en-US" b="1" smtClean="0">
                <a:latin typeface="Times New Roman" pitchFamily="18" charset="0"/>
              </a:rPr>
              <a:t>ratio scale </a:t>
            </a:r>
            <a:r>
              <a:rPr lang="en-US" smtClean="0">
                <a:latin typeface="Times New Roman" pitchFamily="18" charset="0"/>
              </a:rPr>
              <a:t>is an ordered scale in which the difference between the measurements is a meaningful quantity and the measurements have a true zero point.</a:t>
            </a:r>
            <a:r>
              <a:rPr lang="en-US" smtClean="0"/>
              <a:t> </a:t>
            </a:r>
          </a:p>
          <a:p>
            <a:endParaRPr lang="en-US" smtClean="0"/>
          </a:p>
        </p:txBody>
      </p:sp>
      <p:sp>
        <p:nvSpPr>
          <p:cNvPr id="34819" name="Slide Number Placeholder 4"/>
          <p:cNvSpPr txBox="1">
            <a:spLocks noGrp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Chap 1-</a:t>
            </a:r>
            <a:fld id="{720906E0-27C1-471A-8CDC-614A5D5DC407}" type="slidenum">
              <a:rPr lang="en-US" sz="1000"/>
              <a:pPr algn="r"/>
              <a:t>17</a:t>
            </a:fld>
            <a:endParaRPr lang="en-US" sz="1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1-</a:t>
            </a:r>
            <a:fld id="{8F8A8ABD-CE2F-436A-9ACA-57FBE1B617F4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©2012 Pearson Education, Inc. publishing as Prentice Hall</a:t>
            </a:r>
          </a:p>
        </p:txBody>
      </p:sp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Interval and Ratio Scales</a:t>
            </a:r>
          </a:p>
        </p:txBody>
      </p:sp>
      <p:sp>
        <p:nvSpPr>
          <p:cNvPr id="35842" name="Slide Number Placeholder 4"/>
          <p:cNvSpPr txBox="1">
            <a:spLocks noGrp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Chap 1-</a:t>
            </a:r>
            <a:fld id="{764B2C4B-C944-4E48-A4F3-881FA0B86F3D}" type="slidenum">
              <a:rPr lang="en-US" sz="1000"/>
              <a:pPr algn="r"/>
              <a:t>18</a:t>
            </a:fld>
            <a:endParaRPr lang="en-US" sz="1000"/>
          </a:p>
        </p:txBody>
      </p:sp>
      <p:pic>
        <p:nvPicPr>
          <p:cNvPr id="35843" name="Picture 4" descr="_Pic9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828800"/>
            <a:ext cx="8783638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1-</a:t>
            </a:r>
            <a:fld id="{B9D00B91-5479-49E4-A2DF-17946394C3BC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©2012 Pearson Education, Inc. publishing as Prentice Hall</a:t>
            </a:r>
          </a:p>
        </p:txBody>
      </p:sp>
      <p:sp>
        <p:nvSpPr>
          <p:cNvPr id="36865" name="Slide Number Placeholder 4"/>
          <p:cNvSpPr txBox="1">
            <a:spLocks noGrp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 defTabSz="852488"/>
            <a:r>
              <a:rPr lang="en-US" sz="1000"/>
              <a:t>Chap 1-</a:t>
            </a:r>
            <a:fld id="{52CDB176-82C9-431F-9E03-EE444C5FFE86}" type="slidenum">
              <a:rPr lang="en-US" sz="1000"/>
              <a:pPr algn="r" defTabSz="852488"/>
              <a:t>19</a:t>
            </a:fld>
            <a:endParaRPr lang="en-US" sz="100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Summary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09800"/>
            <a:ext cx="8686800" cy="42672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Introduced the basic vocabulary and definitions of statistics, and the role of statistics in turning data into information to facilitate decision making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Examined the use of statistics to:</a:t>
            </a:r>
          </a:p>
          <a:p>
            <a:pPr lvl="1" eaLnBrk="1" hangingPunct="1">
              <a:lnSpc>
                <a:spcPct val="110000"/>
              </a:lnSpc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000" smtClean="0">
                <a:latin typeface="Times New Roman" pitchFamily="18" charset="0"/>
                <a:sym typeface="Symbol" pitchFamily="18" charset="2"/>
              </a:rPr>
              <a:t>Summarize data</a:t>
            </a:r>
          </a:p>
          <a:p>
            <a:pPr lvl="1" eaLnBrk="1" hangingPunct="1">
              <a:lnSpc>
                <a:spcPct val="110000"/>
              </a:lnSpc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000" smtClean="0">
                <a:latin typeface="Times New Roman" pitchFamily="18" charset="0"/>
                <a:sym typeface="Symbol" pitchFamily="18" charset="2"/>
              </a:rPr>
              <a:t>Draw conclusions from data</a:t>
            </a:r>
          </a:p>
          <a:p>
            <a:pPr lvl="1" eaLnBrk="1" hangingPunct="1">
              <a:lnSpc>
                <a:spcPct val="110000"/>
              </a:lnSpc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000" smtClean="0">
                <a:latin typeface="Times New Roman" pitchFamily="18" charset="0"/>
                <a:sym typeface="Symbol" pitchFamily="18" charset="2"/>
              </a:rPr>
              <a:t>Make reliable forecasts</a:t>
            </a:r>
          </a:p>
          <a:p>
            <a:pPr lvl="1" eaLnBrk="1" hangingPunct="1">
              <a:lnSpc>
                <a:spcPct val="110000"/>
              </a:lnSpc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000" smtClean="0">
                <a:latin typeface="Times New Roman" pitchFamily="18" charset="0"/>
                <a:sym typeface="Symbol" pitchFamily="18" charset="2"/>
              </a:rPr>
              <a:t>Improve business processes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Examined descriptive vs. inferential statistics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400" smtClean="0">
                <a:latin typeface="Times New Roman" pitchFamily="18" charset="0"/>
              </a:rPr>
              <a:t>Reviewed data types and measurement level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04800" y="1741488"/>
            <a:ext cx="3429000" cy="425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en-US">
                <a:solidFill>
                  <a:schemeClr val="tx2"/>
                </a:solidFill>
                <a:latin typeface="Times New Roman" pitchFamily="18" charset="0"/>
              </a:rPr>
              <a:t>In this chapter, we have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1-</a:t>
            </a:r>
            <a:fld id="{49226116-10D0-4A89-9CE5-5471727ACEC4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©2012 Pearson Education, Inc. publishing as Prentice Hall</a:t>
            </a:r>
          </a:p>
        </p:txBody>
      </p:sp>
      <p:sp>
        <p:nvSpPr>
          <p:cNvPr id="18433" name="Slide Number Placeholder 4"/>
          <p:cNvSpPr txBox="1">
            <a:spLocks noGrp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 defTabSz="852488"/>
            <a:r>
              <a:rPr lang="en-US" sz="1000"/>
              <a:t>Chap 1-</a:t>
            </a:r>
            <a:fld id="{F228B113-7242-4153-9CEF-E630E11316FD}" type="slidenum">
              <a:rPr lang="en-US" sz="1000"/>
              <a:pPr algn="r" defTabSz="852488"/>
              <a:t>2</a:t>
            </a:fld>
            <a:endParaRPr lang="en-US" sz="100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6025" y="492125"/>
            <a:ext cx="6200775" cy="727075"/>
          </a:xfrm>
        </p:spPr>
        <p:txBody>
          <a:bodyPr/>
          <a:lstStyle/>
          <a:p>
            <a:pPr eaLnBrk="1" hangingPunct="1"/>
            <a:r>
              <a:rPr lang="en-US" smtClean="0"/>
              <a:t>Learning Objectives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05000"/>
            <a:ext cx="71628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In this chapter you learn:</a:t>
            </a:r>
            <a:r>
              <a:rPr lang="en-US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r>
              <a:rPr lang="en-US" smtClean="0"/>
              <a:t>How businesses use statistics</a:t>
            </a:r>
          </a:p>
          <a:p>
            <a:r>
              <a:rPr lang="en-US" smtClean="0"/>
              <a:t>The basic vocabulary of statistics</a:t>
            </a:r>
          </a:p>
          <a:p>
            <a:pPr eaLnBrk="1" hangingPunct="1">
              <a:lnSpc>
                <a:spcPct val="110000"/>
              </a:lnSpc>
            </a:pPr>
            <a:r>
              <a:rPr lang="en-US" smtClean="0"/>
              <a:t>The types of data used in business</a:t>
            </a:r>
          </a:p>
          <a:p>
            <a:pPr eaLnBrk="1" hangingPunct="1">
              <a:lnSpc>
                <a:spcPct val="110000"/>
              </a:lnSpc>
            </a:pPr>
            <a:r>
              <a:rPr lang="en-US" smtClean="0"/>
              <a:t>How to use Microsoft Excel and / or Minitab with this book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1-</a:t>
            </a:r>
            <a:fld id="{24D862EE-6536-40C9-9763-BD3EF52D0400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©2012 Pearson Education, Inc. publishing as Prentice Hall</a:t>
            </a:r>
          </a:p>
        </p:txBody>
      </p:sp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31838"/>
          </a:xfrm>
        </p:spPr>
        <p:txBody>
          <a:bodyPr/>
          <a:lstStyle/>
          <a:p>
            <a:r>
              <a:rPr lang="en-US" smtClean="0"/>
              <a:t>Why Learn Statistics</a:t>
            </a:r>
          </a:p>
        </p:txBody>
      </p:sp>
      <p:sp>
        <p:nvSpPr>
          <p:cNvPr id="19458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smtClean="0"/>
              <a:t>Make better sense of the world</a:t>
            </a:r>
          </a:p>
        </p:txBody>
      </p:sp>
      <p:sp>
        <p:nvSpPr>
          <p:cNvPr id="19459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Internet articles / reports</a:t>
            </a:r>
          </a:p>
          <a:p>
            <a:endParaRPr lang="en-US" smtClean="0"/>
          </a:p>
          <a:p>
            <a:r>
              <a:rPr lang="en-US" smtClean="0"/>
              <a:t>Magazine articles</a:t>
            </a:r>
          </a:p>
          <a:p>
            <a:endParaRPr lang="en-US" smtClean="0"/>
          </a:p>
          <a:p>
            <a:r>
              <a:rPr lang="en-US" smtClean="0"/>
              <a:t>Newspaper articles</a:t>
            </a:r>
          </a:p>
          <a:p>
            <a:endParaRPr lang="en-US" smtClean="0"/>
          </a:p>
          <a:p>
            <a:r>
              <a:rPr lang="en-US" smtClean="0"/>
              <a:t>Television &amp; radio reports</a:t>
            </a:r>
          </a:p>
        </p:txBody>
      </p:sp>
      <p:sp>
        <p:nvSpPr>
          <p:cNvPr id="19460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000" smtClean="0"/>
              <a:t>Make better business decisions</a:t>
            </a:r>
          </a:p>
        </p:txBody>
      </p:sp>
      <p:sp>
        <p:nvSpPr>
          <p:cNvPr id="19461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Business memos</a:t>
            </a:r>
          </a:p>
          <a:p>
            <a:endParaRPr lang="en-US" smtClean="0"/>
          </a:p>
          <a:p>
            <a:r>
              <a:rPr lang="en-US" smtClean="0"/>
              <a:t>Business research</a:t>
            </a:r>
          </a:p>
          <a:p>
            <a:endParaRPr lang="en-US" smtClean="0"/>
          </a:p>
          <a:p>
            <a:r>
              <a:rPr lang="en-US" smtClean="0"/>
              <a:t>Technical journals</a:t>
            </a:r>
          </a:p>
          <a:p>
            <a:endParaRPr lang="en-US" smtClean="0"/>
          </a:p>
          <a:p>
            <a:r>
              <a:rPr lang="en-US" smtClean="0"/>
              <a:t>Technical reports</a:t>
            </a:r>
          </a:p>
        </p:txBody>
      </p:sp>
      <p:sp>
        <p:nvSpPr>
          <p:cNvPr id="19462" name="Slide Number Placeholder 7"/>
          <p:cNvSpPr txBox="1">
            <a:spLocks noGrp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Chap 1-</a:t>
            </a:r>
            <a:fld id="{144E5625-CB11-43A0-ADCC-DFC71B8BCD9C}" type="slidenum">
              <a:rPr lang="en-US" sz="1000"/>
              <a:pPr algn="r"/>
              <a:t>3</a:t>
            </a:fld>
            <a:endParaRPr lang="en-US" sz="1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1-</a:t>
            </a:r>
            <a:fld id="{AAE553C9-FB25-4EB2-8ED0-9FB84FD1B4F8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©2012 Pearson Education, Inc. publishing as Prentice Hall</a:t>
            </a:r>
          </a:p>
        </p:txBody>
      </p:sp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1219200" y="381000"/>
            <a:ext cx="7383463" cy="990600"/>
          </a:xfrm>
        </p:spPr>
        <p:txBody>
          <a:bodyPr/>
          <a:lstStyle/>
          <a:p>
            <a:r>
              <a:rPr lang="en-US" smtClean="0"/>
              <a:t>In Business, Statistics Has Many Important Uses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To summarize business data</a:t>
            </a:r>
          </a:p>
          <a:p>
            <a:endParaRPr lang="en-US" smtClean="0"/>
          </a:p>
          <a:p>
            <a:r>
              <a:rPr lang="en-US" smtClean="0"/>
              <a:t>To draw conclusions from business data</a:t>
            </a:r>
          </a:p>
          <a:p>
            <a:endParaRPr lang="en-US" smtClean="0"/>
          </a:p>
          <a:p>
            <a:r>
              <a:rPr lang="en-US" smtClean="0"/>
              <a:t>To make reliable forecasts about business activities</a:t>
            </a:r>
          </a:p>
          <a:p>
            <a:endParaRPr lang="en-US" smtClean="0"/>
          </a:p>
          <a:p>
            <a:r>
              <a:rPr lang="en-US" smtClean="0"/>
              <a:t>To improve business processes</a:t>
            </a:r>
          </a:p>
        </p:txBody>
      </p:sp>
      <p:sp>
        <p:nvSpPr>
          <p:cNvPr id="20483" name="Slide Number Placeholder 4"/>
          <p:cNvSpPr txBox="1">
            <a:spLocks noGrp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Chap 1-</a:t>
            </a:r>
            <a:fld id="{593C40B2-A2FC-4800-869F-B4BE46BBD3FF}" type="slidenum">
              <a:rPr lang="en-US" sz="1000"/>
              <a:pPr algn="r"/>
              <a:t>4</a:t>
            </a:fld>
            <a:endParaRPr lang="en-US" sz="1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1-</a:t>
            </a:r>
            <a:fld id="{8B446BBF-45D2-4F74-8C64-B9D004806699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0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©2012 Pearson Education, Inc. publishing as Prentice Hall</a:t>
            </a:r>
          </a:p>
        </p:txBody>
      </p:sp>
      <p:sp>
        <p:nvSpPr>
          <p:cNvPr id="21505" name="Slide Number Placeholder 4"/>
          <p:cNvSpPr txBox="1">
            <a:spLocks noGrp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 defTabSz="852488"/>
            <a:r>
              <a:rPr lang="en-US" sz="1000"/>
              <a:t>Chap 1-</a:t>
            </a:r>
            <a:fld id="{8B5D20E7-EC71-423E-A994-1D5F56E0E73F}" type="slidenum">
              <a:rPr lang="en-US" sz="1000"/>
              <a:pPr algn="r" defTabSz="852488"/>
              <a:t>5</a:t>
            </a:fld>
            <a:endParaRPr lang="en-US" sz="100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383463" cy="990600"/>
          </a:xfrm>
        </p:spPr>
        <p:txBody>
          <a:bodyPr/>
          <a:lstStyle/>
          <a:p>
            <a:pPr eaLnBrk="1" hangingPunct="1"/>
            <a:r>
              <a:rPr lang="en-US" smtClean="0"/>
              <a:t>Two Different Branches Of Statistics Are Used In Business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637463" cy="13430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Statistics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latin typeface="Times New Roman" pitchFamily="18" charset="0"/>
              </a:rPr>
              <a:t>	The branch of mathematics that transforms data into useful information for decision makers. 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914400" y="3810000"/>
            <a:ext cx="3352800" cy="1766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en-US" b="1"/>
              <a:t>Descriptive Statistics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Collecting, summarizing, presenting and analyzing data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 sz="2000">
              <a:latin typeface="Times New Roman" pitchFamily="18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4953000" y="3810000"/>
            <a:ext cx="3581400" cy="1724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en-US" b="1"/>
              <a:t>Inferential Statistics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en-US" b="1"/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Using data collected from a small group to draw conclusions about a larger group</a:t>
            </a:r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2438400" y="3200400"/>
            <a:ext cx="152400" cy="609600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6553200" y="3200400"/>
            <a:ext cx="152400" cy="609600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1-</a:t>
            </a:r>
            <a:fld id="{EA39BC59-101D-4173-BC5A-5AADA9CCE11C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©2012 Pearson Education, Inc. publishing as Prentice Hall</a:t>
            </a:r>
          </a:p>
        </p:txBody>
      </p:sp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1219200" y="381000"/>
            <a:ext cx="7383463" cy="990600"/>
          </a:xfrm>
        </p:spPr>
        <p:txBody>
          <a:bodyPr/>
          <a:lstStyle/>
          <a:p>
            <a:r>
              <a:rPr lang="en-US" smtClean="0"/>
              <a:t>These Two Branches Are Used In The Important Activities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532313"/>
          </a:xfrm>
        </p:spPr>
        <p:txBody>
          <a:bodyPr/>
          <a:lstStyle/>
          <a:p>
            <a:r>
              <a:rPr lang="en-US" smtClean="0"/>
              <a:t>To summarize business data</a:t>
            </a:r>
          </a:p>
          <a:p>
            <a:pPr lvl="1"/>
            <a:r>
              <a:rPr lang="en-US" smtClean="0">
                <a:solidFill>
                  <a:srgbClr val="0070C0"/>
                </a:solidFill>
              </a:rPr>
              <a:t>Descriptive methods used to create charts &amp; tables</a:t>
            </a:r>
          </a:p>
          <a:p>
            <a:r>
              <a:rPr lang="en-US" smtClean="0"/>
              <a:t>To draw conclusions from business data</a:t>
            </a:r>
          </a:p>
          <a:p>
            <a:pPr lvl="1"/>
            <a:r>
              <a:rPr lang="en-US" smtClean="0">
                <a:solidFill>
                  <a:srgbClr val="0070C0"/>
                </a:solidFill>
              </a:rPr>
              <a:t>Inferential methods used to reach conclusions about a large group based on data from a smaller group</a:t>
            </a:r>
          </a:p>
          <a:p>
            <a:r>
              <a:rPr lang="en-US" smtClean="0"/>
              <a:t>To make reliable forecasts about business activities</a:t>
            </a:r>
          </a:p>
          <a:p>
            <a:pPr lvl="1"/>
            <a:r>
              <a:rPr lang="en-US" smtClean="0">
                <a:solidFill>
                  <a:srgbClr val="0070C0"/>
                </a:solidFill>
              </a:rPr>
              <a:t>Inferential methods used to develop, quantify, and improve the accuracy of predictive models</a:t>
            </a:r>
          </a:p>
          <a:p>
            <a:r>
              <a:rPr lang="en-US" smtClean="0"/>
              <a:t>To improve business processes</a:t>
            </a:r>
          </a:p>
          <a:p>
            <a:pPr lvl="1"/>
            <a:r>
              <a:rPr lang="en-US" smtClean="0">
                <a:solidFill>
                  <a:srgbClr val="0070C0"/>
                </a:solidFill>
              </a:rPr>
              <a:t>Involves managerial approaches like Six Sigma</a:t>
            </a:r>
          </a:p>
        </p:txBody>
      </p:sp>
      <p:sp>
        <p:nvSpPr>
          <p:cNvPr id="22531" name="Slide Number Placeholder 4"/>
          <p:cNvSpPr txBox="1">
            <a:spLocks noGrp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/>
            <a:r>
              <a:rPr lang="en-US" sz="1000"/>
              <a:t>Chap 1-</a:t>
            </a:r>
            <a:fld id="{F7E091AE-4A8E-4610-82EE-15A100E95AD2}" type="slidenum">
              <a:rPr lang="en-US" sz="1000"/>
              <a:pPr algn="r"/>
              <a:t>6</a:t>
            </a:fld>
            <a:endParaRPr lang="en-US" sz="1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1-</a:t>
            </a:r>
            <a:fld id="{227D7F77-34CF-441F-9BE5-EF319FA07E68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1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©2012 Pearson Education, Inc. publishing as Prentice Hall</a:t>
            </a:r>
          </a:p>
        </p:txBody>
      </p:sp>
      <p:sp>
        <p:nvSpPr>
          <p:cNvPr id="1028" name="Slide Number Placeholder 4"/>
          <p:cNvSpPr txBox="1">
            <a:spLocks noGrp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 defTabSz="852488"/>
            <a:r>
              <a:rPr lang="en-US" sz="1000"/>
              <a:t>Chap 1-</a:t>
            </a:r>
            <a:fld id="{D88A5E61-409C-4A38-8BAB-D7DD4F96306E}" type="slidenum">
              <a:rPr lang="en-US" sz="1000"/>
              <a:pPr algn="r" defTabSz="852488"/>
              <a:t>7</a:t>
            </a:fld>
            <a:endParaRPr lang="en-US" sz="100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6923088" cy="858838"/>
          </a:xfrm>
        </p:spPr>
        <p:txBody>
          <a:bodyPr/>
          <a:lstStyle/>
          <a:p>
            <a:pPr eaLnBrk="1" hangingPunct="1"/>
            <a:r>
              <a:rPr lang="en-US" smtClean="0"/>
              <a:t>Descriptive Statistics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sz="3200" smtClean="0"/>
              <a:t>Collect data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700" smtClean="0"/>
              <a:t>e.g., Survey</a:t>
            </a:r>
          </a:p>
          <a:p>
            <a:pPr eaLnBrk="1" hangingPunct="1">
              <a:lnSpc>
                <a:spcPct val="130000"/>
              </a:lnSpc>
            </a:pPr>
            <a:r>
              <a:rPr lang="en-US" sz="3200" smtClean="0"/>
              <a:t>Present data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700" smtClean="0"/>
              <a:t>e.g., Tables and graphs</a:t>
            </a:r>
          </a:p>
          <a:p>
            <a:pPr eaLnBrk="1" hangingPunct="1">
              <a:lnSpc>
                <a:spcPct val="130000"/>
              </a:lnSpc>
            </a:pPr>
            <a:r>
              <a:rPr lang="en-US" sz="3200" smtClean="0"/>
              <a:t>Characterize data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700" smtClean="0"/>
              <a:t>e.g., The sample mean</a:t>
            </a:r>
            <a:r>
              <a:rPr lang="en-US" sz="2800" smtClean="0"/>
              <a:t> </a:t>
            </a:r>
          </a:p>
        </p:txBody>
      </p:sp>
      <p:graphicFrame>
        <p:nvGraphicFramePr>
          <p:cNvPr id="1027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5334000" y="3906838"/>
          <a:ext cx="1803400" cy="1274762"/>
        </p:xfrm>
        <a:graphic>
          <a:graphicData uri="http://schemas.openxmlformats.org/presentationml/2006/ole">
            <p:oleObj spid="_x0000_s1027" name="Clip" r:id="rId3" imgW="1801800" imgH="1272960" progId="">
              <p:embed/>
            </p:oleObj>
          </a:graphicData>
        </a:graphic>
      </p:graphicFrame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6705600" y="3678238"/>
            <a:ext cx="1588" cy="990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05600" y="4668838"/>
            <a:ext cx="1600200" cy="15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934200" y="4211638"/>
            <a:ext cx="152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7086600" y="4287838"/>
            <a:ext cx="152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7239000" y="3983038"/>
            <a:ext cx="152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7391400" y="4059238"/>
            <a:ext cx="152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7543800" y="4211638"/>
            <a:ext cx="152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7696200" y="4440238"/>
            <a:ext cx="15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6781800" y="4440238"/>
            <a:ext cx="1524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7848600" y="4516438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1041" name="Picture 17" descr="j028353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2209800"/>
            <a:ext cx="9906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2" name="Picture 20" descr="check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43400" y="2743200"/>
            <a:ext cx="1428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3" name="Picture 21" descr="check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19600" y="2895600"/>
            <a:ext cx="1428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" name="Picture 22" descr="check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67200" y="2590800"/>
            <a:ext cx="1428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1-</a:t>
            </a:r>
            <a:fld id="{45D4B46B-3F95-4A43-9EAA-107AF6082F66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©2012 Pearson Education, Inc. publishing as Prentice Hall</a:t>
            </a:r>
          </a:p>
        </p:txBody>
      </p:sp>
      <p:sp>
        <p:nvSpPr>
          <p:cNvPr id="25601" name="Slide Number Placeholder 4"/>
          <p:cNvSpPr txBox="1">
            <a:spLocks noGrp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 defTabSz="852488"/>
            <a:r>
              <a:rPr lang="en-US" sz="1000"/>
              <a:t>Chap 1-</a:t>
            </a:r>
            <a:fld id="{47937A50-3B50-48BF-B589-37CC65A12F94}" type="slidenum">
              <a:rPr lang="en-US" sz="1000"/>
              <a:pPr algn="r" defTabSz="852488"/>
              <a:t>8</a:t>
            </a:fld>
            <a:endParaRPr lang="en-US" sz="100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6934200" cy="762000"/>
          </a:xfrm>
        </p:spPr>
        <p:txBody>
          <a:bodyPr/>
          <a:lstStyle/>
          <a:p>
            <a:pPr eaLnBrk="1" hangingPunct="1"/>
            <a:r>
              <a:rPr lang="en-US" smtClean="0"/>
              <a:t>Inferential Statistics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5029200" cy="45323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400" smtClean="0"/>
              <a:t>Estimation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300" smtClean="0"/>
              <a:t>e.g., Estimate the population mean weight using the sample mean weight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/>
              <a:t>Hypothesis testing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300" smtClean="0"/>
              <a:t>e.g., Test the claim that the population mean weight is 120 pounds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990600" y="5553075"/>
            <a:ext cx="7772400" cy="685800"/>
          </a:xfrm>
          <a:prstGeom prst="rect">
            <a:avLst/>
          </a:prstGeom>
          <a:solidFill>
            <a:srgbClr val="CBDDF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Drawing conclusions about a large group of individuals based on a smaller group.</a:t>
            </a:r>
          </a:p>
        </p:txBody>
      </p:sp>
      <p:pic>
        <p:nvPicPr>
          <p:cNvPr id="25605" name="Picture 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905000"/>
            <a:ext cx="3124200" cy="3048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Chap 1-</a:t>
            </a:r>
            <a:fld id="{48293E19-D9BD-46F3-AED9-C70A7743BA87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/>
              <a:t>Copyright ©2012 Pearson Education, Inc. publishing as Prentice Hall</a:t>
            </a:r>
          </a:p>
        </p:txBody>
      </p:sp>
      <p:sp>
        <p:nvSpPr>
          <p:cNvPr id="26625" name="Slide Number Placeholder 4"/>
          <p:cNvSpPr txBox="1">
            <a:spLocks noGrp="1"/>
          </p:cNvSpPr>
          <p:nvPr/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342" tIns="42672" rIns="85342" bIns="42672" anchor="b"/>
          <a:lstStyle/>
          <a:p>
            <a:pPr algn="r" defTabSz="852488"/>
            <a:r>
              <a:rPr lang="en-US" sz="1000"/>
              <a:t>Chap 1-</a:t>
            </a:r>
            <a:fld id="{4EB6E5C7-CABE-4724-8EEC-B9D44CCFF70A}" type="slidenum">
              <a:rPr lang="en-US" sz="1000"/>
              <a:pPr algn="r" defTabSz="852488"/>
              <a:t>9</a:t>
            </a:fld>
            <a:endParaRPr lang="en-US" sz="100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Vocabulary of Statistics</a:t>
            </a:r>
          </a:p>
        </p:txBody>
      </p:sp>
      <p:graphicFrame>
        <p:nvGraphicFramePr>
          <p:cNvPr id="140297" name="Group 9"/>
          <p:cNvGraphicFramePr>
            <a:graphicFrameLocks noGrp="1"/>
          </p:cNvGraphicFramePr>
          <p:nvPr>
            <p:ph idx="1"/>
          </p:nvPr>
        </p:nvGraphicFramePr>
        <p:xfrm>
          <a:off x="609600" y="1828800"/>
          <a:ext cx="8077200" cy="3733800"/>
        </p:xfrm>
        <a:graphic>
          <a:graphicData uri="http://schemas.openxmlformats.org/drawingml/2006/table">
            <a:tbl>
              <a:tblPr/>
              <a:tblGrid>
                <a:gridCol w="8077200"/>
              </a:tblGrid>
              <a:tr h="3733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3A6"/>
                          </a:solidFill>
                          <a:effectLst/>
                          <a:latin typeface="Arial" pitchFamily="34" charset="0"/>
                        </a:rPr>
                        <a:t>VARIABLES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Variables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are characteristics of an item or individual and are what you analyze when you use a statistical method.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3A6"/>
                          </a:solidFill>
                          <a:effectLst/>
                          <a:latin typeface="Arial" pitchFamily="34" charset="0"/>
                        </a:rPr>
                        <a:t>DATA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Data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are the different values associated with a variable.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53A6"/>
                          </a:solidFill>
                          <a:effectLst/>
                          <a:latin typeface="Arial" pitchFamily="34" charset="0"/>
                        </a:rPr>
                        <a:t>OPERATIONAL DEFINITIONS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Data values are meaningless unless their variables have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operational definitions,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universally accepted meanings that are clear to all associated with an analysis.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nHall1">
  <a:themeElements>
    <a:clrScheme name="PrenHall1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PrenHall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0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0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renHall1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nHall1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nHall1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Designs\PrenHall1.pot</Template>
  <TotalTime>1441</TotalTime>
  <Pages>20</Pages>
  <Words>810</Words>
  <Application>Microsoft Office PowerPoint</Application>
  <PresentationFormat>On-screen Show (4:3)</PresentationFormat>
  <Paragraphs>184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Wingdings</vt:lpstr>
      <vt:lpstr>Times New Roman</vt:lpstr>
      <vt:lpstr>Symbol</vt:lpstr>
      <vt:lpstr>PrenHall1</vt:lpstr>
      <vt:lpstr>PrenHall1</vt:lpstr>
      <vt:lpstr>Clip</vt:lpstr>
      <vt:lpstr>Basic Business Statistics 12th Edition</vt:lpstr>
      <vt:lpstr>Learning Objectives</vt:lpstr>
      <vt:lpstr>Why Learn Statistics</vt:lpstr>
      <vt:lpstr>In Business, Statistics Has Many Important Uses</vt:lpstr>
      <vt:lpstr>Two Different Branches Of Statistics Are Used In Business</vt:lpstr>
      <vt:lpstr>These Two Branches Are Used In The Important Activities</vt:lpstr>
      <vt:lpstr>Descriptive Statistics</vt:lpstr>
      <vt:lpstr>Inferential Statistics</vt:lpstr>
      <vt:lpstr>Basic Vocabulary of Statistics</vt:lpstr>
      <vt:lpstr>Basic Vocabulary of Statistics</vt:lpstr>
      <vt:lpstr>Population vs. Sample</vt:lpstr>
      <vt:lpstr>This Book Is Organized To Show The Four Uses Of Statistics</vt:lpstr>
      <vt:lpstr>Types of Variables</vt:lpstr>
      <vt:lpstr>Types of Variables</vt:lpstr>
      <vt:lpstr>Levels of Measurement</vt:lpstr>
      <vt:lpstr>Levels of Measurement (con’t.)</vt:lpstr>
      <vt:lpstr>Levels of Measurement (con’t.)</vt:lpstr>
      <vt:lpstr>Interval and Ratio Scales</vt:lpstr>
      <vt:lpstr>Chapter Summary</vt:lpstr>
    </vt:vector>
  </TitlesOfParts>
  <Company>University of San Diego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Business Statistics, 10/e</dc:title>
  <dc:subject>Chapter 1</dc:subject>
  <dc:creator>Pat Schur</dc:creator>
  <cp:lastModifiedBy>UMURRM2</cp:lastModifiedBy>
  <cp:revision>105</cp:revision>
  <cp:lastPrinted>1998-11-22T23:37:53Z</cp:lastPrinted>
  <dcterms:created xsi:type="dcterms:W3CDTF">2001-01-13T00:04:22Z</dcterms:created>
  <dcterms:modified xsi:type="dcterms:W3CDTF">2011-03-14T20:30:00Z</dcterms:modified>
</cp:coreProperties>
</file>