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1" r:id="rId1"/>
  </p:sldMasterIdLst>
  <p:notesMasterIdLst>
    <p:notesMasterId r:id="rId75"/>
  </p:notesMasterIdLst>
  <p:handoutMasterIdLst>
    <p:handoutMasterId r:id="rId76"/>
  </p:handoutMasterIdLst>
  <p:sldIdLst>
    <p:sldId id="260" r:id="rId2"/>
    <p:sldId id="289" r:id="rId3"/>
    <p:sldId id="352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57" r:id="rId12"/>
    <p:sldId id="358" r:id="rId13"/>
    <p:sldId id="359" r:id="rId14"/>
    <p:sldId id="360" r:id="rId15"/>
    <p:sldId id="364" r:id="rId16"/>
    <p:sldId id="362" r:id="rId17"/>
    <p:sldId id="363" r:id="rId18"/>
    <p:sldId id="365" r:id="rId19"/>
    <p:sldId id="366" r:id="rId20"/>
    <p:sldId id="368" r:id="rId21"/>
    <p:sldId id="367" r:id="rId22"/>
    <p:sldId id="369" r:id="rId23"/>
    <p:sldId id="370" r:id="rId24"/>
    <p:sldId id="371" r:id="rId25"/>
    <p:sldId id="372" r:id="rId26"/>
    <p:sldId id="373" r:id="rId27"/>
    <p:sldId id="403" r:id="rId28"/>
    <p:sldId id="374" r:id="rId29"/>
    <p:sldId id="375" r:id="rId30"/>
    <p:sldId id="376" r:id="rId31"/>
    <p:sldId id="401" r:id="rId32"/>
    <p:sldId id="278" r:id="rId33"/>
    <p:sldId id="402" r:id="rId34"/>
    <p:sldId id="404" r:id="rId35"/>
    <p:sldId id="377" r:id="rId36"/>
    <p:sldId id="378" r:id="rId37"/>
    <p:sldId id="400" r:id="rId38"/>
    <p:sldId id="406" r:id="rId39"/>
    <p:sldId id="299" r:id="rId40"/>
    <p:sldId id="300" r:id="rId41"/>
    <p:sldId id="384" r:id="rId42"/>
    <p:sldId id="301" r:id="rId43"/>
    <p:sldId id="351" r:id="rId44"/>
    <p:sldId id="306" r:id="rId45"/>
    <p:sldId id="307" r:id="rId46"/>
    <p:sldId id="385" r:id="rId47"/>
    <p:sldId id="387" r:id="rId48"/>
    <p:sldId id="399" r:id="rId49"/>
    <p:sldId id="328" r:id="rId50"/>
    <p:sldId id="329" r:id="rId51"/>
    <p:sldId id="330" r:id="rId52"/>
    <p:sldId id="380" r:id="rId53"/>
    <p:sldId id="322" r:id="rId54"/>
    <p:sldId id="314" r:id="rId55"/>
    <p:sldId id="315" r:id="rId56"/>
    <p:sldId id="381" r:id="rId57"/>
    <p:sldId id="324" r:id="rId58"/>
    <p:sldId id="325" r:id="rId59"/>
    <p:sldId id="382" r:id="rId60"/>
    <p:sldId id="326" r:id="rId61"/>
    <p:sldId id="339" r:id="rId62"/>
    <p:sldId id="343" r:id="rId63"/>
    <p:sldId id="281" r:id="rId64"/>
    <p:sldId id="282" r:id="rId65"/>
    <p:sldId id="283" r:id="rId66"/>
    <p:sldId id="405" r:id="rId67"/>
    <p:sldId id="391" r:id="rId68"/>
    <p:sldId id="389" r:id="rId69"/>
    <p:sldId id="390" r:id="rId70"/>
    <p:sldId id="284" r:id="rId71"/>
    <p:sldId id="288" r:id="rId72"/>
    <p:sldId id="285" r:id="rId73"/>
    <p:sldId id="287" r:id="rId74"/>
  </p:sldIdLst>
  <p:sldSz cx="9144000" cy="6858000" type="screen4x3"/>
  <p:notesSz cx="6858000" cy="9144000"/>
  <p:embeddedFontLst>
    <p:embeddedFont>
      <p:font typeface="MT Extra" pitchFamily="18" charset="2"/>
      <p:regular r:id="rId77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DE0BD"/>
    <a:srgbClr val="B9B9ED"/>
    <a:srgbClr val="FFFF99"/>
    <a:srgbClr val="F4C7C6"/>
    <a:srgbClr val="FF6699"/>
    <a:srgbClr val="FF99FF"/>
    <a:srgbClr val="CCECFF"/>
    <a:srgbClr val="CBDD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1090" autoAdjust="0"/>
    <p:restoredTop sz="94660"/>
  </p:normalViewPr>
  <p:slideViewPr>
    <p:cSldViewPr>
      <p:cViewPr varScale="1">
        <p:scale>
          <a:sx n="100" d="100"/>
          <a:sy n="100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30" y="-25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3257550" algn="ctr"/>
                <a:tab pos="6457950" algn="r"/>
              </a:tabLst>
              <a:defRPr/>
            </a:pPr>
            <a:r>
              <a:rPr lang="en-US" sz="1200"/>
              <a:t>	Chapter 3		 3-</a:t>
            </a:r>
            <a:fld id="{062CBD64-C1FD-44F8-9587-F7487DEBEAAF}" type="slidenum">
              <a:rPr lang="en-US" sz="1200"/>
              <a:pPr eaLnBrk="0" hangingPunct="0">
                <a:tabLst>
                  <a:tab pos="285750" algn="l"/>
                  <a:tab pos="3257550" algn="ctr"/>
                  <a:tab pos="6457950" algn="r"/>
                </a:tabLst>
                <a:defRPr/>
              </a:pPr>
              <a:t>‹#›</a:t>
            </a:fld>
            <a:endParaRPr lang="en-US" sz="12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6457950" algn="r"/>
              </a:tabLst>
              <a:defRPr/>
            </a:pPr>
            <a:r>
              <a:rPr lang="en-US" sz="1000"/>
              <a:t>Basic Business Statistics, 10/e	© 2006 Prentice 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98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02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3257550" algn="ctr"/>
                <a:tab pos="6457950" algn="r"/>
              </a:tabLst>
              <a:defRPr/>
            </a:pPr>
            <a:r>
              <a:rPr lang="en-US" sz="1200"/>
              <a:t>	Chapter 3		3-</a:t>
            </a:r>
            <a:fld id="{C7042076-4C7E-42C2-A796-3244B2604C93}" type="slidenum">
              <a:rPr lang="en-US" sz="1200"/>
              <a:pPr eaLnBrk="0" hangingPunct="0">
                <a:tabLst>
                  <a:tab pos="285750" algn="l"/>
                  <a:tab pos="3257550" algn="ctr"/>
                  <a:tab pos="6457950" algn="r"/>
                </a:tabLst>
                <a:defRPr/>
              </a:pPr>
              <a:t>‹#›</a:t>
            </a:fld>
            <a:endParaRPr lang="en-US" sz="120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6457950" algn="r"/>
              </a:tabLst>
              <a:defRPr/>
            </a:pPr>
            <a:r>
              <a:rPr lang="en-US" sz="1000"/>
              <a:t>Basic Business Statistics, 10/e	© 2006 Prentice 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34938" y="2438400"/>
            <a:ext cx="9009062" cy="1181100"/>
            <a:chOff x="0" y="1536"/>
            <a:chExt cx="5675" cy="744"/>
          </a:xfrm>
        </p:grpSpPr>
        <p:grpSp>
          <p:nvGrpSpPr>
            <p:cNvPr id="5" name="Group 5"/>
            <p:cNvGrpSpPr>
              <a:grpSpLocks/>
            </p:cNvGrpSpPr>
            <p:nvPr userDrawn="1"/>
          </p:nvGrpSpPr>
          <p:grpSpPr bwMode="auto">
            <a:xfrm>
              <a:off x="185" y="1604"/>
              <a:ext cx="449" cy="297"/>
              <a:chOff x="720" y="336"/>
              <a:chExt cx="624" cy="432"/>
            </a:xfrm>
          </p:grpSpPr>
          <p:sp>
            <p:nvSpPr>
              <p:cNvPr id="12" name="Rectangle 6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432" y="1868"/>
              <a:ext cx="294" cy="298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245" y="1868"/>
              <a:ext cx="187" cy="29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144" y="2016"/>
              <a:ext cx="353" cy="26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0" y="1823"/>
              <a:ext cx="353" cy="2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 flipV="1">
              <a:off x="199" y="2052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3356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1438"/>
            <a:ext cx="6400800" cy="17621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0ACE800C-958E-4A1E-915C-4E7821EF5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0" y="6629400"/>
            <a:ext cx="6019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238D45D1-98D8-462B-ABE7-E4B980D04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3EFC71A4-6F0B-48E5-87FB-608A80835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828800"/>
            <a:ext cx="396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170363"/>
            <a:ext cx="39624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071F9974-D677-474A-B3B0-D42201931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8077200" cy="45323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B40AD680-B145-49FA-AAA6-F3FC6CDF7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B3FDDA48-6444-48E3-84AF-2F5ED1503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8EDD092B-8A9A-49F5-A726-80C50D65B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9C1F2DDE-0162-4008-9800-CC09933AA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9A749AE4-CB12-4A8A-A890-C2B862009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C82215D6-1B27-42CF-8382-8C88E4F54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79089BF9-7766-441A-BF01-B087115CA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1A4F57E1-9E4B-47C6-B39B-EC636B099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912F3078-C81A-484E-8805-195B87733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EBA59E3C-1BCB-4B69-A306-0704DDCFF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Chap 3-</a:t>
            </a:r>
            <a:fld id="{7D75E67A-449D-432B-B4B0-F7799A2EF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2533" name="Group 6"/>
          <p:cNvGrpSpPr>
            <a:grpSpLocks/>
          </p:cNvGrpSpPr>
          <p:nvPr/>
        </p:nvGrpSpPr>
        <p:grpSpPr bwMode="auto">
          <a:xfrm>
            <a:off x="0" y="609600"/>
            <a:ext cx="9009063" cy="1181100"/>
            <a:chOff x="0" y="1536"/>
            <a:chExt cx="5675" cy="744"/>
          </a:xfrm>
        </p:grpSpPr>
        <p:grpSp>
          <p:nvGrpSpPr>
            <p:cNvPr id="22535" name="Group 7"/>
            <p:cNvGrpSpPr>
              <a:grpSpLocks/>
            </p:cNvGrpSpPr>
            <p:nvPr userDrawn="1"/>
          </p:nvGrpSpPr>
          <p:grpSpPr bwMode="auto">
            <a:xfrm>
              <a:off x="183" y="1604"/>
              <a:ext cx="448" cy="297"/>
              <a:chOff x="720" y="336"/>
              <a:chExt cx="624" cy="432"/>
            </a:xfrm>
          </p:grpSpPr>
          <p:sp>
            <p:nvSpPr>
              <p:cNvPr id="166920" name="Rectangle 8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6921" name="Rectangle 9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6922" name="Rectangle 10"/>
            <p:cNvSpPr>
              <a:spLocks noChangeArrowheads="1"/>
            </p:cNvSpPr>
            <p:nvPr userDrawn="1"/>
          </p:nvSpPr>
          <p:spPr bwMode="auto">
            <a:xfrm>
              <a:off x="432" y="1868"/>
              <a:ext cx="294" cy="298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3" name="Rectangle 11"/>
            <p:cNvSpPr>
              <a:spLocks noChangeArrowheads="1"/>
            </p:cNvSpPr>
            <p:nvPr userDrawn="1"/>
          </p:nvSpPr>
          <p:spPr bwMode="auto">
            <a:xfrm>
              <a:off x="245" y="1868"/>
              <a:ext cx="187" cy="29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4" name="Rectangle 12"/>
            <p:cNvSpPr>
              <a:spLocks noChangeArrowheads="1"/>
            </p:cNvSpPr>
            <p:nvPr userDrawn="1"/>
          </p:nvSpPr>
          <p:spPr bwMode="auto">
            <a:xfrm>
              <a:off x="144" y="2016"/>
              <a:ext cx="353" cy="26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5" name="Rectangle 13"/>
            <p:cNvSpPr>
              <a:spLocks noChangeArrowheads="1"/>
            </p:cNvSpPr>
            <p:nvPr userDrawn="1"/>
          </p:nvSpPr>
          <p:spPr bwMode="auto">
            <a:xfrm>
              <a:off x="0" y="1823"/>
              <a:ext cx="353" cy="2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6" name="Rectangle 14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927" name="Rectangle 15"/>
            <p:cNvSpPr>
              <a:spLocks noChangeArrowheads="1"/>
            </p:cNvSpPr>
            <p:nvPr userDrawn="1"/>
          </p:nvSpPr>
          <p:spPr bwMode="auto">
            <a:xfrm flipV="1">
              <a:off x="199" y="2052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Footer Placeholder 17"/>
          <p:cNvSpPr>
            <a:spLocks noGrp="1" noChangeArrowheads="1"/>
          </p:cNvSpPr>
          <p:nvPr userDrawn="1">
            <p:ph type="ftr" sz="quarter" idx="3"/>
          </p:nvPr>
        </p:nvSpPr>
        <p:spPr>
          <a:xfrm>
            <a:off x="0" y="6629400"/>
            <a:ext cx="57150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/>
              <a:t>Copyright ©2012 Pearson Education, Inc. publishing as Prentice Hall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0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60253217-FD80-482A-AB0B-31DE518AED2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23905" name="Rectangle 15"/>
          <p:cNvSpPr txBox="1">
            <a:spLocks noGrp="1" noChangeArrowheads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D6D370DE-4C71-4C89-8E46-7EECB80AD3CD}" type="slidenum">
              <a:rPr lang="en-US" sz="1000"/>
              <a:pPr algn="r" defTabSz="852488"/>
              <a:t>1</a:t>
            </a:fld>
            <a:endParaRPr lang="en-US" sz="1000"/>
          </a:p>
        </p:txBody>
      </p:sp>
      <p:sp>
        <p:nvSpPr>
          <p:cNvPr id="123906" name="Rectangle 6"/>
          <p:cNvSpPr>
            <a:spLocks noChangeArrowheads="1"/>
          </p:cNvSpPr>
          <p:nvPr/>
        </p:nvSpPr>
        <p:spPr bwMode="auto">
          <a:xfrm>
            <a:off x="990600" y="3581400"/>
            <a:ext cx="7086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Chapter 3</a:t>
            </a:r>
          </a:p>
          <a:p>
            <a:pPr algn="ctr"/>
            <a:endParaRPr lang="en-US" sz="3600"/>
          </a:p>
          <a:p>
            <a:pPr algn="ctr"/>
            <a:r>
              <a:rPr lang="en-US" sz="3600"/>
              <a:t>Numerical Descriptive Measures</a:t>
            </a:r>
          </a:p>
        </p:txBody>
      </p:sp>
      <p:sp>
        <p:nvSpPr>
          <p:cNvPr id="123907" name="Rectangle 11"/>
          <p:cNvSpPr>
            <a:spLocks noChangeArrowheads="1"/>
          </p:cNvSpPr>
          <p:nvPr/>
        </p:nvSpPr>
        <p:spPr bwMode="auto">
          <a:xfrm>
            <a:off x="1447800" y="838200"/>
            <a:ext cx="7010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ctr" defTabSz="852488"/>
            <a:r>
              <a:rPr lang="en-US" sz="4000" i="1">
                <a:solidFill>
                  <a:schemeClr val="folHlink"/>
                </a:solidFill>
              </a:rPr>
              <a:t>Basic Business Statistics</a:t>
            </a:r>
            <a:r>
              <a:rPr lang="en-US" sz="4100">
                <a:solidFill>
                  <a:schemeClr val="folHlink"/>
                </a:solidFill>
              </a:rPr>
              <a:t/>
            </a:r>
            <a:br>
              <a:rPr lang="en-US" sz="4100">
                <a:solidFill>
                  <a:schemeClr val="folHlink"/>
                </a:solidFill>
              </a:rPr>
            </a:br>
            <a:r>
              <a:rPr lang="en-US" sz="3600">
                <a:solidFill>
                  <a:schemeClr val="folHlink"/>
                </a:solidFill>
              </a:rPr>
              <a:t>12</a:t>
            </a:r>
            <a:r>
              <a:rPr lang="en-US" sz="3600" baseline="30000">
                <a:solidFill>
                  <a:schemeClr val="folHlink"/>
                </a:solidFill>
              </a:rPr>
              <a:t>th</a:t>
            </a:r>
            <a:r>
              <a:rPr lang="en-US" sz="3600">
                <a:solidFill>
                  <a:schemeClr val="folHlink"/>
                </a:solidFill>
              </a:rPr>
              <a:t>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6639EA01-89D3-4763-A499-6CE53B4F248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3072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B5374D20-8B67-4126-860C-5E0D96FABF0E}" type="slidenum">
              <a:rPr lang="en-US" sz="1000"/>
              <a:pPr algn="r" defTabSz="852488"/>
              <a:t>10</a:t>
            </a:fld>
            <a:endParaRPr lang="en-US" sz="10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Central Tendency:</a:t>
            </a:r>
            <a:br>
              <a:rPr lang="en-US" smtClean="0"/>
            </a:br>
            <a:r>
              <a:rPr lang="en-US" smtClean="0"/>
              <a:t>Which Measure to Choose?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81213"/>
            <a:ext cx="8077200" cy="3944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</a:t>
            </a:r>
            <a:r>
              <a:rPr lang="en-US" b="1" smtClean="0">
                <a:latin typeface="Times New Roman" pitchFamily="18" charset="0"/>
              </a:rPr>
              <a:t> mean</a:t>
            </a:r>
            <a:r>
              <a:rPr lang="en-US" smtClean="0">
                <a:latin typeface="Times New Roman" pitchFamily="18" charset="0"/>
              </a:rPr>
              <a:t> is generally used, unless extreme values (outliers) exist.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</a:t>
            </a:r>
            <a:r>
              <a:rPr lang="en-US" b="1" smtClean="0">
                <a:latin typeface="Times New Roman" pitchFamily="18" charset="0"/>
              </a:rPr>
              <a:t>median</a:t>
            </a:r>
            <a:r>
              <a:rPr lang="en-US" smtClean="0">
                <a:latin typeface="Times New Roman" pitchFamily="18" charset="0"/>
              </a:rPr>
              <a:t> is often used, since the median is not sensitive to extreme values.  For example, median home prices may be reported for a region; it is less sensitive to outliers.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In some situations it makes sense to report both the </a:t>
            </a:r>
            <a:r>
              <a:rPr lang="en-US" b="1" smtClean="0">
                <a:latin typeface="Times New Roman" pitchFamily="18" charset="0"/>
              </a:rPr>
              <a:t>mean</a:t>
            </a:r>
            <a:r>
              <a:rPr lang="en-US" smtClean="0">
                <a:latin typeface="Times New Roman" pitchFamily="18" charset="0"/>
              </a:rPr>
              <a:t> and the </a:t>
            </a:r>
            <a:r>
              <a:rPr lang="en-US" b="1" smtClean="0">
                <a:latin typeface="Times New Roman" pitchFamily="18" charset="0"/>
              </a:rPr>
              <a:t>median</a:t>
            </a:r>
            <a:r>
              <a:rPr lang="en-US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B24791ED-C5E5-47EA-A564-6C881CB7D4D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4100" name="Slide Number Placeholder 6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D88B1C20-C975-4F27-8432-11E8A0B391F7}" type="slidenum">
              <a:rPr lang="en-US" sz="1000"/>
              <a:pPr algn="r" defTabSz="852488"/>
              <a:t>11</a:t>
            </a:fld>
            <a:endParaRPr lang="en-US" sz="10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764462" cy="990600"/>
          </a:xfrm>
        </p:spPr>
        <p:txBody>
          <a:bodyPr/>
          <a:lstStyle/>
          <a:p>
            <a:pPr eaLnBrk="1" hangingPunct="1"/>
            <a:r>
              <a:rPr lang="en-US" sz="2400" smtClean="0"/>
              <a:t>Measure of Central Tendency For The Rate Of Change Of A Variable Over Time:</a:t>
            </a:r>
            <a:br>
              <a:rPr lang="en-US" sz="2400" smtClean="0"/>
            </a:br>
            <a:r>
              <a:rPr lang="en-US" sz="2400" smtClean="0"/>
              <a:t>The Geometric Mean &amp; The Geometric Rate of Return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78486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Geometric mean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100" smtClean="0">
                <a:latin typeface="Times New Roman" pitchFamily="18" charset="0"/>
              </a:rPr>
              <a:t>Used to measure the rate of change of a variable over time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0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0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000" smtClean="0">
                <a:latin typeface="Times New Roman" pitchFamily="18" charset="0"/>
              </a:rPr>
              <a:t>Geometric mean rate of return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100" smtClean="0">
                <a:latin typeface="Times New Roman" pitchFamily="18" charset="0"/>
              </a:rPr>
              <a:t>Measures the status of an investment over time</a:t>
            </a: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100" smtClean="0">
              <a:latin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endParaRPr lang="en-US" sz="2100" smtClean="0">
              <a:latin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100" smtClean="0">
              <a:latin typeface="Times New Roman" pitchFamily="18" charset="0"/>
            </a:endParaRPr>
          </a:p>
          <a:p>
            <a:pPr lvl="1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100" smtClean="0">
                <a:latin typeface="Times New Roman" pitchFamily="18" charset="0"/>
              </a:rPr>
              <a:t>Where R</a:t>
            </a:r>
            <a:r>
              <a:rPr lang="en-US" sz="2100" baseline="-25000" smtClean="0">
                <a:latin typeface="Times New Roman" pitchFamily="18" charset="0"/>
              </a:rPr>
              <a:t>i</a:t>
            </a:r>
            <a:r>
              <a:rPr lang="en-US" sz="2100" smtClean="0">
                <a:latin typeface="Times New Roman" pitchFamily="18" charset="0"/>
              </a:rPr>
              <a:t> is the rate of return in time period i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905000" y="2743200"/>
          <a:ext cx="4872038" cy="723900"/>
        </p:xfrm>
        <a:graphic>
          <a:graphicData uri="http://schemas.openxmlformats.org/presentationml/2006/ole">
            <p:oleObj spid="_x0000_s4098" name="Equation" r:id="rId3" imgW="1625400" imgH="24120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400175" y="4514850"/>
          <a:ext cx="6584950" cy="587375"/>
        </p:xfrm>
        <a:graphic>
          <a:graphicData uri="http://schemas.openxmlformats.org/presentationml/2006/ole">
            <p:oleObj spid="_x0000_s4099" name="Equation" r:id="rId4" imgW="2730240" imgH="241200" progId="Equation.3">
              <p:embed/>
            </p:oleObj>
          </a:graphicData>
        </a:graphic>
      </p:graphicFrame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881070A8-86A6-4B82-8924-702DB0DD415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3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512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F75013A0-1540-489C-ADB7-210E4E321E87}" type="slidenum">
              <a:rPr lang="en-US" sz="1000"/>
              <a:pPr algn="r" defTabSz="852488"/>
              <a:t>12</a:t>
            </a:fld>
            <a:endParaRPr lang="en-US" sz="10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Geometric Mean Rate of Return:  Example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6200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An investment of $100,000 declined to $50,000 at the end of year one and rebounded to $100,000 at end of year two: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990600" y="54102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The overall two-year per year return is zero, since it started and ended at the same level.</a:t>
            </a:r>
          </a:p>
        </p:txBody>
      </p:sp>
      <p:grpSp>
        <p:nvGrpSpPr>
          <p:cNvPr id="5127" name="Group 5"/>
          <p:cNvGrpSpPr>
            <a:grpSpLocks/>
          </p:cNvGrpSpPr>
          <p:nvPr/>
        </p:nvGrpSpPr>
        <p:grpSpPr bwMode="auto">
          <a:xfrm>
            <a:off x="1295400" y="3200400"/>
            <a:ext cx="7105650" cy="1789113"/>
            <a:chOff x="720" y="2160"/>
            <a:chExt cx="4620" cy="1225"/>
          </a:xfrm>
        </p:grpSpPr>
        <p:graphicFrame>
          <p:nvGraphicFramePr>
            <p:cNvPr id="5122" name="Object 6"/>
            <p:cNvGraphicFramePr>
              <a:graphicFrameLocks noChangeAspect="1"/>
            </p:cNvGraphicFramePr>
            <p:nvPr/>
          </p:nvGraphicFramePr>
          <p:xfrm>
            <a:off x="720" y="2160"/>
            <a:ext cx="4620" cy="335"/>
          </p:xfrm>
          <a:graphic>
            <a:graphicData uri="http://schemas.openxmlformats.org/presentationml/2006/ole">
              <p:oleObj spid="_x0000_s5122" name="Equation" r:id="rId3" imgW="3136680" imgH="228600" progId="Equation.3">
                <p:embed/>
              </p:oleObj>
            </a:graphicData>
          </a:graphic>
        </p:graphicFrame>
        <p:sp>
          <p:nvSpPr>
            <p:cNvPr id="5130" name="AutoShape 7"/>
            <p:cNvSpPr>
              <a:spLocks/>
            </p:cNvSpPr>
            <p:nvPr/>
          </p:nvSpPr>
          <p:spPr bwMode="auto">
            <a:xfrm rot="-5400000">
              <a:off x="1944" y="1800"/>
              <a:ext cx="192" cy="1968"/>
            </a:xfrm>
            <a:prstGeom prst="leftBrace">
              <a:avLst>
                <a:gd name="adj1" fmla="val 85417"/>
                <a:gd name="adj2" fmla="val 533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AutoShape 8"/>
            <p:cNvSpPr>
              <a:spLocks/>
            </p:cNvSpPr>
            <p:nvPr/>
          </p:nvSpPr>
          <p:spPr bwMode="auto">
            <a:xfrm rot="-5400000">
              <a:off x="4008" y="1800"/>
              <a:ext cx="192" cy="1968"/>
            </a:xfrm>
            <a:prstGeom prst="leftBrace">
              <a:avLst>
                <a:gd name="adj1" fmla="val 85417"/>
                <a:gd name="adj2" fmla="val 5336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Text Box 9"/>
            <p:cNvSpPr txBox="1">
              <a:spLocks noChangeArrowheads="1"/>
            </p:cNvSpPr>
            <p:nvPr/>
          </p:nvSpPr>
          <p:spPr bwMode="auto">
            <a:xfrm>
              <a:off x="1440" y="3072"/>
              <a:ext cx="3648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50% decrease               100% increase</a:t>
              </a:r>
            </a:p>
          </p:txBody>
        </p:sp>
      </p:grp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1336EF5F-D085-4404-AEB3-A3D9D245E8D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4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6148" name="Slide Number Placeholder 6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2C981CA8-55B7-4E82-801D-79A38A422B59}" type="slidenum">
              <a:rPr lang="en-US" sz="1000"/>
              <a:pPr algn="r" defTabSz="852488"/>
              <a:t>13</a:t>
            </a:fld>
            <a:endParaRPr lang="en-US" sz="10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pPr eaLnBrk="1" hangingPunct="1"/>
            <a:r>
              <a:rPr lang="en-US" smtClean="0"/>
              <a:t>The Geometric Mean Rate of Return:  Example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2057400"/>
            <a:ext cx="7239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Use the 1-year returns to compute the arithmetic mean and the geometric mean: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419350" y="3433763"/>
          <a:ext cx="2613025" cy="587375"/>
        </p:xfrm>
        <a:graphic>
          <a:graphicData uri="http://schemas.openxmlformats.org/presentationml/2006/ole">
            <p:oleObj spid="_x0000_s6146" name="Equation" r:id="rId3" imgW="1752480" imgH="393480" progId="Equation.3">
              <p:embed/>
            </p:oleObj>
          </a:graphicData>
        </a:graphic>
      </p:graphicFrame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1600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Arithmetic mean rate of return:</a:t>
            </a: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228600" y="4876800"/>
            <a:ext cx="175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Geometric mean rate of return:</a:t>
            </a: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2152650" y="4876800"/>
          <a:ext cx="4705350" cy="1419225"/>
        </p:xfrm>
        <a:graphic>
          <a:graphicData uri="http://schemas.openxmlformats.org/presentationml/2006/ole">
            <p:oleObj spid="_x0000_s6147" name="Equation" r:id="rId4" imgW="2946240" imgH="888840" progId="Equation.3">
              <p:embed/>
            </p:oleObj>
          </a:graphicData>
        </a:graphic>
      </p:graphicFrame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6705600" y="3429000"/>
            <a:ext cx="2244725" cy="396875"/>
          </a:xfrm>
          <a:prstGeom prst="rect">
            <a:avLst/>
          </a:prstGeom>
          <a:solidFill>
            <a:srgbClr val="FDE0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Misleading result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7086600" y="4953000"/>
            <a:ext cx="1905000" cy="1311275"/>
          </a:xfrm>
          <a:prstGeom prst="rect">
            <a:avLst/>
          </a:prstGeom>
          <a:solidFill>
            <a:srgbClr val="FDE0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More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representative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result</a:t>
            </a:r>
          </a:p>
        </p:txBody>
      </p:sp>
      <p:sp>
        <p:nvSpPr>
          <p:cNvPr id="6155" name="Text Box 5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99"/>
                </a:solidFill>
              </a:rPr>
              <a:t>(continued)</a:t>
            </a:r>
          </a:p>
        </p:txBody>
      </p:sp>
      <p:sp>
        <p:nvSpPr>
          <p:cNvPr id="6156" name="TextBox 13"/>
          <p:cNvSpPr txBox="1">
            <a:spLocks noChangeArrowheads="1"/>
          </p:cNvSpPr>
          <p:nvPr/>
        </p:nvSpPr>
        <p:spPr bwMode="auto">
          <a:xfrm>
            <a:off x="7620000" y="1533525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A669C23A-E46C-4BF2-96A2-B7082DAB7C2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4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7172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66621E68-B72E-4D2B-8263-8E27BFF76680}" type="slidenum">
              <a:rPr lang="en-US" sz="1000"/>
              <a:pPr algn="r" defTabSz="852488"/>
              <a:t>14</a:t>
            </a:fld>
            <a:endParaRPr lang="en-US" sz="10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Central Tendency:</a:t>
            </a:r>
            <a:br>
              <a:rPr lang="en-US" smtClean="0"/>
            </a:br>
            <a:r>
              <a:rPr lang="en-US" smtClean="0"/>
              <a:t>Summary</a:t>
            </a:r>
          </a:p>
        </p:txBody>
      </p:sp>
      <p:sp>
        <p:nvSpPr>
          <p:cNvPr id="7174" name="Line 3"/>
          <p:cNvSpPr>
            <a:spLocks noChangeShapeType="1"/>
          </p:cNvSpPr>
          <p:nvPr/>
        </p:nvSpPr>
        <p:spPr bwMode="auto">
          <a:xfrm>
            <a:off x="4522788" y="2405063"/>
            <a:ext cx="0" cy="555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4"/>
          <p:cNvSpPr>
            <a:spLocks noChangeShapeType="1"/>
          </p:cNvSpPr>
          <p:nvPr/>
        </p:nvSpPr>
        <p:spPr bwMode="auto">
          <a:xfrm>
            <a:off x="7464425" y="2960688"/>
            <a:ext cx="4763" cy="485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3152775" y="2057400"/>
            <a:ext cx="2876550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Central Tendency</a:t>
            </a:r>
          </a:p>
        </p:txBody>
      </p:sp>
      <p:sp>
        <p:nvSpPr>
          <p:cNvPr id="7177" name="Line 6"/>
          <p:cNvSpPr>
            <a:spLocks noChangeShapeType="1"/>
          </p:cNvSpPr>
          <p:nvPr/>
        </p:nvSpPr>
        <p:spPr bwMode="auto">
          <a:xfrm>
            <a:off x="1712913" y="2960688"/>
            <a:ext cx="5762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685800" y="3378200"/>
            <a:ext cx="1987550" cy="711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Arithmetic Mean</a:t>
            </a: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2949575" y="3378200"/>
            <a:ext cx="1162050" cy="40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Median</a:t>
            </a: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4668838" y="3376613"/>
            <a:ext cx="1093787" cy="40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Mode</a:t>
            </a: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6372225" y="3376613"/>
            <a:ext cx="2055813" cy="40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Geometric Mean</a:t>
            </a:r>
          </a:p>
        </p:txBody>
      </p:sp>
      <p:sp>
        <p:nvSpPr>
          <p:cNvPr id="7182" name="Line 11"/>
          <p:cNvSpPr>
            <a:spLocks noChangeShapeType="1"/>
          </p:cNvSpPr>
          <p:nvPr/>
        </p:nvSpPr>
        <p:spPr bwMode="auto">
          <a:xfrm>
            <a:off x="5208588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2"/>
          <p:cNvSpPr>
            <a:spLocks noChangeShapeType="1"/>
          </p:cNvSpPr>
          <p:nvPr/>
        </p:nvSpPr>
        <p:spPr bwMode="auto">
          <a:xfrm>
            <a:off x="1709738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3"/>
          <p:cNvSpPr>
            <a:spLocks noChangeShapeType="1"/>
          </p:cNvSpPr>
          <p:nvPr/>
        </p:nvSpPr>
        <p:spPr bwMode="auto">
          <a:xfrm>
            <a:off x="3563938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4"/>
          <p:cNvSpPr>
            <a:spLocks noChangeShapeType="1"/>
          </p:cNvSpPr>
          <p:nvPr/>
        </p:nvSpPr>
        <p:spPr bwMode="auto">
          <a:xfrm>
            <a:off x="2673350" y="4418013"/>
            <a:ext cx="153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Oval 15"/>
          <p:cNvSpPr>
            <a:spLocks noChangeArrowheads="1"/>
          </p:cNvSpPr>
          <p:nvPr/>
        </p:nvSpPr>
        <p:spPr bwMode="auto">
          <a:xfrm>
            <a:off x="2703513" y="4279900"/>
            <a:ext cx="138112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Oval 16"/>
          <p:cNvSpPr>
            <a:spLocks noChangeArrowheads="1"/>
          </p:cNvSpPr>
          <p:nvPr/>
        </p:nvSpPr>
        <p:spPr bwMode="auto">
          <a:xfrm>
            <a:off x="3389313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Oval 17"/>
          <p:cNvSpPr>
            <a:spLocks noChangeArrowheads="1"/>
          </p:cNvSpPr>
          <p:nvPr/>
        </p:nvSpPr>
        <p:spPr bwMode="auto">
          <a:xfrm>
            <a:off x="3594100" y="4279900"/>
            <a:ext cx="138113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Oval 18"/>
          <p:cNvSpPr>
            <a:spLocks noChangeArrowheads="1"/>
          </p:cNvSpPr>
          <p:nvPr/>
        </p:nvSpPr>
        <p:spPr bwMode="auto">
          <a:xfrm>
            <a:off x="2886075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Oval 19"/>
          <p:cNvSpPr>
            <a:spLocks noChangeArrowheads="1"/>
          </p:cNvSpPr>
          <p:nvPr/>
        </p:nvSpPr>
        <p:spPr bwMode="auto">
          <a:xfrm>
            <a:off x="3732213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Oval 20"/>
          <p:cNvSpPr>
            <a:spLocks noChangeArrowheads="1"/>
          </p:cNvSpPr>
          <p:nvPr/>
        </p:nvSpPr>
        <p:spPr bwMode="auto">
          <a:xfrm>
            <a:off x="3184525" y="4279900"/>
            <a:ext cx="136525" cy="13811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AutoShape 21"/>
          <p:cNvSpPr>
            <a:spLocks noChangeArrowheads="1"/>
          </p:cNvSpPr>
          <p:nvPr/>
        </p:nvSpPr>
        <p:spPr bwMode="auto">
          <a:xfrm rot="-5400000">
            <a:off x="3148807" y="4523581"/>
            <a:ext cx="207962" cy="136525"/>
          </a:xfrm>
          <a:prstGeom prst="rightArrow">
            <a:avLst>
              <a:gd name="adj1" fmla="val 50000"/>
              <a:gd name="adj2" fmla="val 38363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Oval 22"/>
          <p:cNvSpPr>
            <a:spLocks noChangeArrowheads="1"/>
          </p:cNvSpPr>
          <p:nvPr/>
        </p:nvSpPr>
        <p:spPr bwMode="auto">
          <a:xfrm>
            <a:off x="3981450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Oval 23"/>
          <p:cNvSpPr>
            <a:spLocks noChangeArrowheads="1"/>
          </p:cNvSpPr>
          <p:nvPr/>
        </p:nvSpPr>
        <p:spPr bwMode="auto">
          <a:xfrm>
            <a:off x="2886075" y="4002088"/>
            <a:ext cx="136525" cy="1381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Oval 24"/>
          <p:cNvSpPr>
            <a:spLocks noChangeArrowheads="1"/>
          </p:cNvSpPr>
          <p:nvPr/>
        </p:nvSpPr>
        <p:spPr bwMode="auto">
          <a:xfrm>
            <a:off x="2886075" y="4140200"/>
            <a:ext cx="136525" cy="1397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Line 25"/>
          <p:cNvSpPr>
            <a:spLocks noChangeShapeType="1"/>
          </p:cNvSpPr>
          <p:nvPr/>
        </p:nvSpPr>
        <p:spPr bwMode="auto">
          <a:xfrm>
            <a:off x="4567238" y="4418013"/>
            <a:ext cx="1538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Oval 26"/>
          <p:cNvSpPr>
            <a:spLocks noChangeArrowheads="1"/>
          </p:cNvSpPr>
          <p:nvPr/>
        </p:nvSpPr>
        <p:spPr bwMode="auto">
          <a:xfrm>
            <a:off x="4598988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Oval 27"/>
          <p:cNvSpPr>
            <a:spLocks noChangeArrowheads="1"/>
          </p:cNvSpPr>
          <p:nvPr/>
        </p:nvSpPr>
        <p:spPr bwMode="auto">
          <a:xfrm>
            <a:off x="5283200" y="4279900"/>
            <a:ext cx="138113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Oval 28"/>
          <p:cNvSpPr>
            <a:spLocks noChangeArrowheads="1"/>
          </p:cNvSpPr>
          <p:nvPr/>
        </p:nvSpPr>
        <p:spPr bwMode="auto">
          <a:xfrm>
            <a:off x="5489575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29"/>
          <p:cNvSpPr>
            <a:spLocks noChangeArrowheads="1"/>
          </p:cNvSpPr>
          <p:nvPr/>
        </p:nvSpPr>
        <p:spPr bwMode="auto">
          <a:xfrm>
            <a:off x="4779963" y="4279900"/>
            <a:ext cx="136525" cy="13811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Oval 30"/>
          <p:cNvSpPr>
            <a:spLocks noChangeArrowheads="1"/>
          </p:cNvSpPr>
          <p:nvPr/>
        </p:nvSpPr>
        <p:spPr bwMode="auto">
          <a:xfrm>
            <a:off x="5626100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Oval 31"/>
          <p:cNvSpPr>
            <a:spLocks noChangeArrowheads="1"/>
          </p:cNvSpPr>
          <p:nvPr/>
        </p:nvSpPr>
        <p:spPr bwMode="auto">
          <a:xfrm>
            <a:off x="5078413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AutoShape 32"/>
          <p:cNvSpPr>
            <a:spLocks noChangeArrowheads="1"/>
          </p:cNvSpPr>
          <p:nvPr/>
        </p:nvSpPr>
        <p:spPr bwMode="auto">
          <a:xfrm rot="-5400000">
            <a:off x="4768057" y="4523581"/>
            <a:ext cx="207962" cy="136525"/>
          </a:xfrm>
          <a:prstGeom prst="rightArrow">
            <a:avLst>
              <a:gd name="adj1" fmla="val 50000"/>
              <a:gd name="adj2" fmla="val 38363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4" name="Oval 33"/>
          <p:cNvSpPr>
            <a:spLocks noChangeArrowheads="1"/>
          </p:cNvSpPr>
          <p:nvPr/>
        </p:nvSpPr>
        <p:spPr bwMode="auto">
          <a:xfrm>
            <a:off x="5875338" y="4279900"/>
            <a:ext cx="138112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Oval 34"/>
          <p:cNvSpPr>
            <a:spLocks noChangeArrowheads="1"/>
          </p:cNvSpPr>
          <p:nvPr/>
        </p:nvSpPr>
        <p:spPr bwMode="auto">
          <a:xfrm>
            <a:off x="4779963" y="4002088"/>
            <a:ext cx="136525" cy="13811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6" name="Oval 35"/>
          <p:cNvSpPr>
            <a:spLocks noChangeArrowheads="1"/>
          </p:cNvSpPr>
          <p:nvPr/>
        </p:nvSpPr>
        <p:spPr bwMode="auto">
          <a:xfrm>
            <a:off x="4779963" y="4140200"/>
            <a:ext cx="136525" cy="1397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6"/>
          <p:cNvGraphicFramePr>
            <a:graphicFrameLocks noChangeAspect="1"/>
          </p:cNvGraphicFramePr>
          <p:nvPr/>
        </p:nvGraphicFramePr>
        <p:xfrm>
          <a:off x="960438" y="4140200"/>
          <a:ext cx="1163637" cy="1069975"/>
        </p:xfrm>
        <a:graphic>
          <a:graphicData uri="http://schemas.openxmlformats.org/presentationml/2006/ole">
            <p:oleObj spid="_x0000_s7170" name="Equation" r:id="rId3" imgW="672840" imgH="609480" progId="Equation.3">
              <p:embed/>
            </p:oleObj>
          </a:graphicData>
        </a:graphic>
      </p:graphicFrame>
      <p:graphicFrame>
        <p:nvGraphicFramePr>
          <p:cNvPr id="7171" name="Object 37"/>
          <p:cNvGraphicFramePr>
            <a:graphicFrameLocks noChangeAspect="1"/>
          </p:cNvGraphicFramePr>
          <p:nvPr/>
        </p:nvGraphicFramePr>
        <p:xfrm>
          <a:off x="6334125" y="4210050"/>
          <a:ext cx="2505075" cy="365125"/>
        </p:xfrm>
        <a:graphic>
          <a:graphicData uri="http://schemas.openxmlformats.org/presentationml/2006/ole">
            <p:oleObj spid="_x0000_s7171" name="Equation" r:id="rId4" imgW="1676160" imgH="241200" progId="Equation.3">
              <p:embed/>
            </p:oleObj>
          </a:graphicData>
        </a:graphic>
      </p:graphicFrame>
      <p:sp>
        <p:nvSpPr>
          <p:cNvPr id="7207" name="Text Box 38"/>
          <p:cNvSpPr txBox="1">
            <a:spLocks noChangeArrowheads="1"/>
          </p:cNvSpPr>
          <p:nvPr/>
        </p:nvSpPr>
        <p:spPr bwMode="auto">
          <a:xfrm>
            <a:off x="2362200" y="4902200"/>
            <a:ext cx="1825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Middle value in the ordered array</a:t>
            </a:r>
          </a:p>
        </p:txBody>
      </p:sp>
      <p:sp>
        <p:nvSpPr>
          <p:cNvPr id="7208" name="Text Box 39"/>
          <p:cNvSpPr txBox="1">
            <a:spLocks noChangeArrowheads="1"/>
          </p:cNvSpPr>
          <p:nvPr/>
        </p:nvSpPr>
        <p:spPr bwMode="auto">
          <a:xfrm>
            <a:off x="4529138" y="4902200"/>
            <a:ext cx="150812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Most frequently observed value</a:t>
            </a:r>
          </a:p>
        </p:txBody>
      </p:sp>
      <p:sp>
        <p:nvSpPr>
          <p:cNvPr id="7209" name="Text Box 40"/>
          <p:cNvSpPr txBox="1">
            <a:spLocks noChangeArrowheads="1"/>
          </p:cNvSpPr>
          <p:nvPr/>
        </p:nvSpPr>
        <p:spPr bwMode="auto">
          <a:xfrm>
            <a:off x="6858000" y="4953000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Rate of change of</a:t>
            </a:r>
          </a:p>
          <a:p>
            <a:r>
              <a:rPr lang="en-US" sz="2000"/>
              <a:t>a variable over time</a:t>
            </a:r>
          </a:p>
        </p:txBody>
      </p:sp>
      <p:sp>
        <p:nvSpPr>
          <p:cNvPr id="7210" name="TextBox 43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A0C58D7C-381C-44D2-A616-897CA802035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4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3993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B2D98272-7F6B-4934-8838-10744F6A8AD1}" type="slidenum">
              <a:rPr lang="en-US" sz="1000"/>
              <a:pPr algn="r" defTabSz="852488"/>
              <a:t>15</a:t>
            </a:fld>
            <a:endParaRPr lang="en-US" sz="1000"/>
          </a:p>
        </p:txBody>
      </p:sp>
      <p:pic>
        <p:nvPicPr>
          <p:cNvPr id="39938" name="Picture 2" descr="normalcur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2004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181600" y="5943600"/>
            <a:ext cx="2362200" cy="7112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>Same center, 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>different variation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Variation</a:t>
            </a:r>
          </a:p>
        </p:txBody>
      </p:sp>
      <p:sp>
        <p:nvSpPr>
          <p:cNvPr id="39941" name="Rectangle 17"/>
          <p:cNvSpPr>
            <a:spLocks noChangeArrowheads="1"/>
          </p:cNvSpPr>
          <p:nvPr/>
        </p:nvSpPr>
        <p:spPr bwMode="auto">
          <a:xfrm>
            <a:off x="152400" y="4038600"/>
            <a:ext cx="411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/>
              <a:t>Measures of variation give information on the </a:t>
            </a:r>
            <a:r>
              <a:rPr lang="en-US" b="1">
                <a:solidFill>
                  <a:schemeClr val="folHlink"/>
                </a:solidFill>
              </a:rPr>
              <a:t>spread </a:t>
            </a:r>
            <a:r>
              <a:rPr lang="en-US"/>
              <a:t>or</a:t>
            </a:r>
            <a:r>
              <a:rPr lang="en-US" b="1">
                <a:solidFill>
                  <a:schemeClr val="folHlink"/>
                </a:solidFill>
              </a:rPr>
              <a:t> variability</a:t>
            </a:r>
            <a:r>
              <a:rPr lang="en-US"/>
              <a:t> or </a:t>
            </a:r>
            <a:r>
              <a:rPr lang="en-US" b="1">
                <a:solidFill>
                  <a:schemeClr val="folHlink"/>
                </a:solidFill>
              </a:rPr>
              <a:t>dispersion</a:t>
            </a:r>
            <a:r>
              <a:rPr lang="en-US"/>
              <a:t> of the data values.</a:t>
            </a:r>
            <a:br>
              <a:rPr lang="en-US"/>
            </a:br>
            <a:endParaRPr lang="en-US"/>
          </a:p>
        </p:txBody>
      </p:sp>
      <p:grpSp>
        <p:nvGrpSpPr>
          <p:cNvPr id="39942" name="Group 23"/>
          <p:cNvGrpSpPr>
            <a:grpSpLocks/>
          </p:cNvGrpSpPr>
          <p:nvPr/>
        </p:nvGrpSpPr>
        <p:grpSpPr bwMode="auto">
          <a:xfrm>
            <a:off x="381000" y="1676400"/>
            <a:ext cx="8380413" cy="1701800"/>
            <a:chOff x="144" y="1056"/>
            <a:chExt cx="5279" cy="1072"/>
          </a:xfrm>
        </p:grpSpPr>
        <p:sp>
          <p:nvSpPr>
            <p:cNvPr id="39945" name="Line 6"/>
            <p:cNvSpPr>
              <a:spLocks noChangeShapeType="1"/>
            </p:cNvSpPr>
            <p:nvPr/>
          </p:nvSpPr>
          <p:spPr bwMode="auto">
            <a:xfrm>
              <a:off x="432" y="1488"/>
              <a:ext cx="4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8"/>
            <p:cNvSpPr>
              <a:spLocks noChangeShapeType="1"/>
            </p:cNvSpPr>
            <p:nvPr/>
          </p:nvSpPr>
          <p:spPr bwMode="auto">
            <a:xfrm>
              <a:off x="2832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Rectangle 10"/>
            <p:cNvSpPr>
              <a:spLocks noChangeArrowheads="1"/>
            </p:cNvSpPr>
            <p:nvPr/>
          </p:nvSpPr>
          <p:spPr bwMode="auto">
            <a:xfrm>
              <a:off x="2256" y="1056"/>
              <a:ext cx="1152" cy="294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Variation</a:t>
              </a:r>
            </a:p>
          </p:txBody>
        </p:sp>
        <p:grpSp>
          <p:nvGrpSpPr>
            <p:cNvPr id="39948" name="Group 21"/>
            <p:cNvGrpSpPr>
              <a:grpSpLocks/>
            </p:cNvGrpSpPr>
            <p:nvPr/>
          </p:nvGrpSpPr>
          <p:grpSpPr bwMode="auto">
            <a:xfrm>
              <a:off x="2992" y="1488"/>
              <a:ext cx="960" cy="640"/>
              <a:chOff x="3168" y="1488"/>
              <a:chExt cx="960" cy="640"/>
            </a:xfrm>
          </p:grpSpPr>
          <p:sp>
            <p:nvSpPr>
              <p:cNvPr id="39957" name="Line 4"/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8" name="Rectangle 1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0" cy="448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/>
                  <a:t>Standard Deviation</a:t>
                </a:r>
              </a:p>
            </p:txBody>
          </p:sp>
        </p:grpSp>
        <p:sp>
          <p:nvSpPr>
            <p:cNvPr id="39949" name="Line 9"/>
            <p:cNvSpPr>
              <a:spLocks noChangeShapeType="1"/>
            </p:cNvSpPr>
            <p:nvPr/>
          </p:nvSpPr>
          <p:spPr bwMode="auto">
            <a:xfrm>
              <a:off x="4703" y="1487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Rectangle 13"/>
            <p:cNvSpPr>
              <a:spLocks noChangeArrowheads="1"/>
            </p:cNvSpPr>
            <p:nvPr/>
          </p:nvSpPr>
          <p:spPr bwMode="auto">
            <a:xfrm>
              <a:off x="4368" y="1680"/>
              <a:ext cx="1055" cy="44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/>
                <a:t>Coefficient of Variation</a:t>
              </a:r>
            </a:p>
          </p:txBody>
        </p:sp>
        <p:grpSp>
          <p:nvGrpSpPr>
            <p:cNvPr id="39951" name="Group 19"/>
            <p:cNvGrpSpPr>
              <a:grpSpLocks/>
            </p:cNvGrpSpPr>
            <p:nvPr/>
          </p:nvGrpSpPr>
          <p:grpSpPr bwMode="auto">
            <a:xfrm>
              <a:off x="144" y="1488"/>
              <a:ext cx="766" cy="448"/>
              <a:chOff x="144" y="1488"/>
              <a:chExt cx="766" cy="448"/>
            </a:xfrm>
          </p:grpSpPr>
          <p:sp>
            <p:nvSpPr>
              <p:cNvPr id="39955" name="Line 14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6" name="Rectangle 15"/>
              <p:cNvSpPr>
                <a:spLocks noChangeArrowheads="1"/>
              </p:cNvSpPr>
              <p:nvPr/>
            </p:nvSpPr>
            <p:spPr bwMode="auto">
              <a:xfrm>
                <a:off x="144" y="1680"/>
                <a:ext cx="766" cy="256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/>
                  <a:t>Range</a:t>
                </a:r>
              </a:p>
            </p:txBody>
          </p:sp>
        </p:grpSp>
        <p:grpSp>
          <p:nvGrpSpPr>
            <p:cNvPr id="39952" name="Group 20"/>
            <p:cNvGrpSpPr>
              <a:grpSpLocks/>
            </p:cNvGrpSpPr>
            <p:nvPr/>
          </p:nvGrpSpPr>
          <p:grpSpPr bwMode="auto">
            <a:xfrm>
              <a:off x="1519" y="1488"/>
              <a:ext cx="864" cy="448"/>
              <a:chOff x="1632" y="1488"/>
              <a:chExt cx="864" cy="448"/>
            </a:xfrm>
          </p:grpSpPr>
          <p:sp>
            <p:nvSpPr>
              <p:cNvPr id="39953" name="Rectangle 11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864" cy="256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/>
                  <a:t>Variance</a:t>
                </a:r>
              </a:p>
            </p:txBody>
          </p:sp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 flipV="1">
                <a:off x="2064" y="14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9943" name="TextBox 23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43A3094D-4E6B-41B8-9747-406AA9F10AD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4096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3E490DA9-AD40-4007-B44D-084B5C924233}" type="slidenum">
              <a:rPr lang="en-US" sz="1000"/>
              <a:pPr algn="r" defTabSz="852488"/>
              <a:t>16</a:t>
            </a:fld>
            <a:endParaRPr lang="en-US" sz="10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The Range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77200" cy="1066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Simplest measure of variation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Difference between the largest and the smallest values:</a:t>
            </a:r>
            <a:endParaRPr lang="en-US" smtClean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667000" y="3200400"/>
            <a:ext cx="44958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Range = X</a:t>
            </a:r>
            <a:r>
              <a:rPr lang="en-US" sz="2800" baseline="-25000">
                <a:latin typeface="Times New Roman" pitchFamily="18" charset="0"/>
              </a:rPr>
              <a:t>largest</a:t>
            </a:r>
            <a:r>
              <a:rPr lang="en-US" sz="2800">
                <a:latin typeface="Times New Roman" pitchFamily="18" charset="0"/>
              </a:rPr>
              <a:t> –  X</a:t>
            </a:r>
            <a:r>
              <a:rPr lang="en-US" sz="2800" baseline="-25000">
                <a:latin typeface="Times New Roman" pitchFamily="18" charset="0"/>
              </a:rPr>
              <a:t>smallest</a:t>
            </a:r>
          </a:p>
          <a:p>
            <a:pPr algn="ctr" eaLnBrk="0" hangingPunct="0">
              <a:spcBef>
                <a:spcPct val="50000"/>
              </a:spcBef>
            </a:pPr>
            <a:endParaRPr lang="en-US" sz="1400" baseline="-25000">
              <a:latin typeface="Times New Roman" pitchFamily="18" charset="0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2946400" y="5191125"/>
            <a:ext cx="3100388" cy="1588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3200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35052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40386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46482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4038600" y="4724400"/>
            <a:ext cx="211138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5184775" y="4979988"/>
            <a:ext cx="211138" cy="2111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5184775" y="4770438"/>
            <a:ext cx="211138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5184775" y="45593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5486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5903913" y="5191125"/>
            <a:ext cx="1200150" cy="1588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6240463" y="4979988"/>
            <a:ext cx="211137" cy="2111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6240463" y="4770438"/>
            <a:ext cx="211137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6629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70866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2895600" y="5257800"/>
            <a:ext cx="52181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0   1   2   3   4   5   6   7   8   9   10   11   12    13   14   </a:t>
            </a:r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3213100" y="5751513"/>
            <a:ext cx="387191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V="1">
            <a:off x="3213100" y="5611813"/>
            <a:ext cx="0" cy="139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V="1">
            <a:off x="7085013" y="5611813"/>
            <a:ext cx="0" cy="139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3776663" y="5751513"/>
            <a:ext cx="3802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Range = 13 - 1 = 12</a:t>
            </a:r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790825" y="5260975"/>
            <a:ext cx="4576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1524000" y="4419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Example:</a:t>
            </a:r>
          </a:p>
        </p:txBody>
      </p:sp>
      <p:sp>
        <p:nvSpPr>
          <p:cNvPr id="40987" name="TextBox 2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5BD92DB2-6E30-4FFB-AAB3-B11436C67D7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2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4198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A63E5454-C5AB-4007-B065-510BDA17C994}" type="slidenum">
              <a:rPr lang="en-US" sz="1000"/>
              <a:pPr algn="r" defTabSz="852488"/>
              <a:t>17</a:t>
            </a:fld>
            <a:endParaRPr lang="en-US" sz="100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Measures of Variation:</a:t>
            </a:r>
            <a:br>
              <a:rPr lang="en-US" sz="3200" smtClean="0"/>
            </a:br>
            <a:r>
              <a:rPr lang="en-US" sz="3200" smtClean="0"/>
              <a:t>Why The Range Can Be Misleading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Ignores the way in which data are distributed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Sensitive to outliers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1160463" y="2667000"/>
            <a:ext cx="3049587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1219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22098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3886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2743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17526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1143000" y="2667000"/>
            <a:ext cx="3276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7     8     9     10    11    12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1219200" y="3060700"/>
            <a:ext cx="2752725" cy="393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Range = 12 - 7 = 5</a:t>
            </a:r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5051425" y="2671763"/>
            <a:ext cx="3049588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5029200" y="2667000"/>
            <a:ext cx="3429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7     8     9    10     11    12</a:t>
            </a:r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51101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66341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7777163" y="2519363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>
            <a:off x="72437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Oval 19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Oval 20"/>
          <p:cNvSpPr>
            <a:spLocks noChangeArrowheads="1"/>
          </p:cNvSpPr>
          <p:nvPr/>
        </p:nvSpPr>
        <p:spPr bwMode="auto">
          <a:xfrm>
            <a:off x="7777163" y="22272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5186363" y="2913063"/>
            <a:ext cx="2381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5181600" y="3060700"/>
            <a:ext cx="2895600" cy="393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Range = 12 - 7 = 5</a:t>
            </a: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1066800" y="26670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5033963" y="2671763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533400" y="426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	</a:t>
            </a:r>
            <a:r>
              <a:rPr lang="en-US" b="1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,1,1,1,1,1,1,1,1,1,1,2,2,2,2,2,2,2,2,3,3,3,3,4,</a:t>
            </a: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533400" y="5410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	</a:t>
            </a:r>
            <a:r>
              <a:rPr lang="en-US" b="1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,1,1,1,1,1,1,1,1,1,1,2,2,2,2,2,2,2,2,3,3,3,3,4,</a:t>
            </a:r>
            <a:r>
              <a:rPr lang="en-US" b="1">
                <a:latin typeface="Times New Roman" pitchFamily="18" charset="0"/>
              </a:rPr>
              <a:t>120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3276600" y="4724400"/>
            <a:ext cx="2895600" cy="393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Range = 5 - 1 = 4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3276600" y="5867400"/>
            <a:ext cx="2895600" cy="393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Range = 120 - 1 = 119</a:t>
            </a:r>
          </a:p>
        </p:txBody>
      </p:sp>
      <p:sp>
        <p:nvSpPr>
          <p:cNvPr id="42013" name="TextBox 31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1AC099B7-93BB-4FCA-B0E8-5CA94DDCEBB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8196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74404AA7-FBDB-427B-BBF9-158C65A52215}" type="slidenum">
              <a:rPr lang="en-US" sz="1000"/>
              <a:pPr algn="r" defTabSz="852488"/>
              <a:t>18</a:t>
            </a:fld>
            <a:endParaRPr lang="en-US" sz="100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Average (approximately) of squared deviations of values from the mean</a:t>
            </a:r>
          </a:p>
          <a:p>
            <a:pPr lvl="1" eaLnBrk="1" hangingPunct="1">
              <a:lnSpc>
                <a:spcPct val="120000"/>
              </a:lnSpc>
            </a:pPr>
            <a:endParaRPr lang="en-US" b="1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mtClean="0">
                <a:solidFill>
                  <a:schemeClr val="folHlink"/>
                </a:solidFill>
              </a:rPr>
              <a:t>Sample</a:t>
            </a:r>
            <a:r>
              <a:rPr lang="en-US" smtClean="0"/>
              <a:t> </a:t>
            </a:r>
            <a:r>
              <a:rPr lang="en-US" smtClean="0">
                <a:solidFill>
                  <a:schemeClr val="folHlink"/>
                </a:solidFill>
              </a:rPr>
              <a:t>variance: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The Sample Variance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572000" y="3048000"/>
          <a:ext cx="3373438" cy="1800225"/>
        </p:xfrm>
        <a:graphic>
          <a:graphicData uri="http://schemas.openxmlformats.org/presentationml/2006/ole">
            <p:oleObj spid="_x0000_s8194" name="Equation" r:id="rId3" imgW="1143000" imgH="609480" progId="Equation.3">
              <p:embed/>
            </p:oleObj>
          </a:graphicData>
        </a:graphic>
      </p:graphicFrame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Where</a:t>
            </a:r>
            <a:r>
              <a:rPr lang="en-US"/>
              <a:t> </a:t>
            </a: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2819400" y="5105400"/>
            <a:ext cx="403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=  arithmetic mean</a:t>
            </a:r>
          </a:p>
          <a:p>
            <a:pPr>
              <a:spcBef>
                <a:spcPct val="50000"/>
              </a:spcBef>
            </a:pPr>
            <a:r>
              <a:rPr lang="en-US" sz="2000"/>
              <a:t>n = sample size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i</a:t>
            </a:r>
            <a:r>
              <a:rPr lang="en-US" sz="2000"/>
              <a:t> = i</a:t>
            </a:r>
            <a:r>
              <a:rPr lang="en-US" sz="2000" baseline="30000"/>
              <a:t>th</a:t>
            </a:r>
            <a:r>
              <a:rPr lang="en-US" sz="2000"/>
              <a:t> value of the variable X</a:t>
            </a: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2819400" y="5029200"/>
          <a:ext cx="304800" cy="406400"/>
        </p:xfrm>
        <a:graphic>
          <a:graphicData uri="http://schemas.openxmlformats.org/presentationml/2006/ole">
            <p:oleObj spid="_x0000_s8195" name="Equation" r:id="rId4" imgW="152280" imgH="203040" progId="Equation.3">
              <p:embed/>
            </p:oleObj>
          </a:graphicData>
        </a:graphic>
      </p:graphicFrame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82D3BA70-F017-4858-807A-2B359FC1E5E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21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5702F845-1CFC-41C7-A7E7-E3F5E890658F}" type="slidenum">
              <a:rPr lang="en-US" sz="1000"/>
              <a:pPr algn="r" defTabSz="852488"/>
              <a:t>19</a:t>
            </a:fld>
            <a:endParaRPr lang="en-US" sz="10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Measures of Variation:</a:t>
            </a:r>
            <a:br>
              <a:rPr lang="en-US" sz="3600" smtClean="0"/>
            </a:br>
            <a:r>
              <a:rPr lang="en-US" sz="3600" smtClean="0"/>
              <a:t>The Sample Standard Deviation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smtClean="0"/>
              <a:t>Most commonly used measure of variation</a:t>
            </a:r>
          </a:p>
          <a:p>
            <a:pPr eaLnBrk="1" hangingPunct="1"/>
            <a:r>
              <a:rPr lang="en-US" smtClean="0"/>
              <a:t>Shows variation about the mean</a:t>
            </a:r>
          </a:p>
          <a:p>
            <a:pPr eaLnBrk="1" hangingPunct="1"/>
            <a:r>
              <a:rPr lang="en-US" smtClean="0"/>
              <a:t>Is the square root of the variance</a:t>
            </a:r>
          </a:p>
          <a:p>
            <a:pPr eaLnBrk="1" hangingPunct="1"/>
            <a:r>
              <a:rPr lang="en-US" smtClean="0"/>
              <a:t>Has the </a:t>
            </a:r>
            <a:r>
              <a:rPr lang="en-US" smtClean="0">
                <a:solidFill>
                  <a:schemeClr val="hlink"/>
                </a:solidFill>
              </a:rPr>
              <a:t>same units as the original data</a:t>
            </a:r>
          </a:p>
          <a:p>
            <a:pPr eaLnBrk="1" hangingPunct="1"/>
            <a:endParaRPr lang="en-US" sz="1400" smtClean="0"/>
          </a:p>
          <a:p>
            <a:pPr eaLnBrk="1" hangingPunct="1"/>
            <a:endParaRPr lang="en-US" sz="1400" smtClean="0"/>
          </a:p>
          <a:p>
            <a:pPr eaLnBrk="1" hangingPunct="1"/>
            <a:endParaRPr lang="en-US" sz="1400" smtClean="0"/>
          </a:p>
          <a:p>
            <a:pPr lvl="1" eaLnBrk="1" hangingPunct="1"/>
            <a:r>
              <a:rPr lang="en-US" smtClean="0">
                <a:solidFill>
                  <a:schemeClr val="folHlink"/>
                </a:solidFill>
              </a:rPr>
              <a:t>Sample</a:t>
            </a:r>
            <a:r>
              <a:rPr lang="en-US" smtClean="0"/>
              <a:t> </a:t>
            </a:r>
            <a:r>
              <a:rPr lang="en-US" smtClean="0">
                <a:solidFill>
                  <a:schemeClr val="folHlink"/>
                </a:solidFill>
              </a:rPr>
              <a:t>standard deviation: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5105400" y="4038600"/>
          <a:ext cx="3276600" cy="1831975"/>
        </p:xfrm>
        <a:graphic>
          <a:graphicData uri="http://schemas.openxmlformats.org/presentationml/2006/ole">
            <p:oleObj spid="_x0000_s9218" name="Equation" r:id="rId3" imgW="1180800" imgH="660240" progId="Equation.3">
              <p:embed/>
            </p:oleObj>
          </a:graphicData>
        </a:graphic>
      </p:graphicFrame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C32AECC3-30E5-4722-9325-6E19D2E713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2595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E3CA8049-E1DC-4DCB-8353-ECF3B1DBD71C}" type="slidenum">
              <a:rPr lang="en-US" sz="1000"/>
              <a:pPr algn="r" defTabSz="852488"/>
              <a:t>2</a:t>
            </a:fld>
            <a:endParaRPr lang="en-US" sz="100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534400" cy="4800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b="1" smtClean="0"/>
              <a:t>In this chapter, you learn: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To describe the properties of central tendency, variation, and shape in numerical data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To construct and interpret a boxplot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To compute descriptive summary measures for a population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To compute the covariance and the coefficient of correlation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 smtClean="0"/>
              <a:t>Learning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3F8BAD03-9027-4678-BE07-F06ABB18E9A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4710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BC199851-5703-45DD-B4AC-DED7E5AEE9CF}" type="slidenum">
              <a:rPr lang="en-US" sz="1000"/>
              <a:pPr algn="r" defTabSz="852488"/>
              <a:t>20</a:t>
            </a:fld>
            <a:endParaRPr lang="en-US" sz="100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The Standard Deviation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010400" cy="4267200"/>
          </a:xfrm>
        </p:spPr>
        <p:txBody>
          <a:bodyPr/>
          <a:lstStyle/>
          <a:p>
            <a:pPr marL="533400" indent="-533400" defTabSz="91440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Steps for Computing Standard Deviation</a:t>
            </a:r>
          </a:p>
          <a:p>
            <a:pPr marL="533400" indent="-533400" defTabSz="914400" eaLnBrk="1" hangingPunct="1">
              <a:buFont typeface="Wingdings" pitchFamily="2" charset="2"/>
              <a:buNone/>
            </a:pPr>
            <a:endParaRPr lang="en-US" sz="2000" smtClean="0">
              <a:latin typeface="Times New Roman" pitchFamily="18" charset="0"/>
            </a:endParaRP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1.	Compute the difference between each value and the mean.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2.	Square each difference.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3.	Add the squared differences.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4.	Divide this total by n-1 to get the sample variance.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5.	Take the square root of the sample variance to get the sample standard deviation.</a:t>
            </a:r>
          </a:p>
          <a:p>
            <a:pPr marL="533400" indent="-533400" defTabSz="914400" eaLnBrk="1" hangingPunct="1"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</p:txBody>
      </p:sp>
      <p:sp>
        <p:nvSpPr>
          <p:cNvPr id="47108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6DE9384E-DF12-4563-BB6F-C4DB8B25D36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4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24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E6EAD0B6-AEC0-4DBF-82AF-DE7AD7995D35}" type="slidenum">
              <a:rPr lang="en-US" sz="1000"/>
              <a:pPr algn="r" defTabSz="852488"/>
              <a:t>21</a:t>
            </a:fld>
            <a:endParaRPr lang="en-US" sz="100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2209800" y="1981200"/>
            <a:ext cx="57150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20000" cy="10668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sz="3200" smtClean="0"/>
              <a:t>Measures of Variation:</a:t>
            </a:r>
            <a:br>
              <a:rPr lang="en-US" sz="3200" smtClean="0"/>
            </a:br>
            <a:r>
              <a:rPr lang="en-US" sz="3200" smtClean="0"/>
              <a:t>Sample Standard Deviation</a:t>
            </a:r>
            <a:br>
              <a:rPr lang="en-US" sz="3200" smtClean="0"/>
            </a:br>
            <a:r>
              <a:rPr lang="en-US" sz="3200" smtClean="0"/>
              <a:t>Calculation Example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381000" y="1676400"/>
            <a:ext cx="83058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Sample </a:t>
            </a:r>
            <a:br>
              <a:rPr lang="en-US" b="1"/>
            </a:br>
            <a:r>
              <a:rPr lang="en-US" b="1"/>
              <a:t>Data  (X</a:t>
            </a:r>
            <a:r>
              <a:rPr lang="en-US" b="1" baseline="-25000"/>
              <a:t>i</a:t>
            </a:r>
            <a:r>
              <a:rPr lang="en-US" b="1"/>
              <a:t>) :     </a:t>
            </a:r>
            <a:r>
              <a:rPr lang="en-US" b="1">
                <a:solidFill>
                  <a:schemeClr val="folHlink"/>
                </a:solidFill>
              </a:rPr>
              <a:t>10     12     14     15    17    18    18    24</a:t>
            </a: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2590800" y="2630488"/>
            <a:ext cx="4343400" cy="417512"/>
          </a:xfrm>
          <a:prstGeom prst="rect">
            <a:avLst/>
          </a:prstGeom>
          <a:solidFill>
            <a:srgbClr val="FDE0BD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/>
              <a:t> n = 8            Mean = X = 16</a:t>
            </a:r>
          </a:p>
        </p:txBody>
      </p:sp>
      <p:sp>
        <p:nvSpPr>
          <p:cNvPr id="10248" name="Line 6"/>
          <p:cNvSpPr>
            <a:spLocks noChangeShapeType="1"/>
          </p:cNvSpPr>
          <p:nvPr/>
        </p:nvSpPr>
        <p:spPr bwMode="auto">
          <a:xfrm>
            <a:off x="5562600" y="2667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2743200" y="5867400"/>
            <a:ext cx="1143000" cy="457200"/>
          </a:xfrm>
          <a:prstGeom prst="rect">
            <a:avLst/>
          </a:prstGeom>
          <a:solidFill>
            <a:srgbClr val="E9E9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2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0" y="3219450"/>
          <a:ext cx="7602538" cy="3257550"/>
        </p:xfrm>
        <a:graphic>
          <a:graphicData uri="http://schemas.openxmlformats.org/presentationml/2006/ole">
            <p:oleObj spid="_x0000_s10242" name="Equation" r:id="rId3" imgW="3568680" imgH="1854000" progId="Equation.3">
              <p:embed/>
            </p:oleObj>
          </a:graphicData>
        </a:graphic>
      </p:graphicFrame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4572000" y="56388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measure of the “average” scatter around the mean</a:t>
            </a:r>
          </a:p>
        </p:txBody>
      </p:sp>
      <p:sp>
        <p:nvSpPr>
          <p:cNvPr id="10251" name="AutoShape 10"/>
          <p:cNvSpPr>
            <a:spLocks noChangeArrowheads="1"/>
          </p:cNvSpPr>
          <p:nvPr/>
        </p:nvSpPr>
        <p:spPr bwMode="auto">
          <a:xfrm>
            <a:off x="3962400" y="60198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A24EF420-E5D0-41F1-83AC-8A729774DA6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3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08D71BCA-1EF3-4D0E-815C-CE54C3E60BBA}" type="slidenum">
              <a:rPr lang="en-US" sz="1000"/>
              <a:pPr algn="r" defTabSz="852488"/>
              <a:t>22</a:t>
            </a:fld>
            <a:endParaRPr lang="en-US" sz="10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688262" cy="9906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Comparing Standard Deviations</a:t>
            </a:r>
          </a:p>
        </p:txBody>
      </p:sp>
      <p:graphicFrame>
        <p:nvGraphicFramePr>
          <p:cNvPr id="11266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94225" y="3355975"/>
          <a:ext cx="420688" cy="534988"/>
        </p:xfrm>
        <a:graphic>
          <a:graphicData uri="http://schemas.openxmlformats.org/presentationml/2006/ole">
            <p:oleObj spid="_x0000_s11266" name="Equation" r:id="rId3" imgW="428400" imgH="542880" progId="Equation.DSMT4">
              <p:embed/>
            </p:oleObj>
          </a:graphicData>
        </a:graphic>
      </p:graphicFrame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934200" y="2209800"/>
            <a:ext cx="1941513" cy="809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Mean = 15.5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S = </a:t>
            </a:r>
            <a:r>
              <a:rPr lang="en-US">
                <a:latin typeface="Times New Roman" pitchFamily="18" charset="0"/>
              </a:rPr>
              <a:t>3.338</a:t>
            </a:r>
            <a:r>
              <a:rPr lang="en-US" sz="2800">
                <a:latin typeface="Times New Roman" pitchFamily="18" charset="0"/>
              </a:rPr>
              <a:t>         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1336675" y="2727325"/>
            <a:ext cx="5078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1143000" y="2714625"/>
            <a:ext cx="54578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11    12    13    14    15    16    17    18    19    20   21</a:t>
            </a:r>
          </a:p>
        </p:txBody>
      </p:sp>
      <p:sp>
        <p:nvSpPr>
          <p:cNvPr id="11272" name="Oval 7"/>
          <p:cNvSpPr>
            <a:spLocks noChangeArrowheads="1"/>
          </p:cNvSpPr>
          <p:nvPr/>
        </p:nvSpPr>
        <p:spPr bwMode="auto">
          <a:xfrm>
            <a:off x="1222375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8"/>
          <p:cNvSpPr>
            <a:spLocks noChangeArrowheads="1"/>
          </p:cNvSpPr>
          <p:nvPr/>
        </p:nvSpPr>
        <p:spPr bwMode="auto">
          <a:xfrm>
            <a:off x="1744663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9"/>
          <p:cNvSpPr>
            <a:spLocks noChangeArrowheads="1"/>
          </p:cNvSpPr>
          <p:nvPr/>
        </p:nvSpPr>
        <p:spPr bwMode="auto">
          <a:xfrm>
            <a:off x="2266950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10"/>
          <p:cNvSpPr>
            <a:spLocks noChangeArrowheads="1"/>
          </p:cNvSpPr>
          <p:nvPr/>
        </p:nvSpPr>
        <p:spPr bwMode="auto">
          <a:xfrm>
            <a:off x="3760788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1"/>
          <p:cNvSpPr>
            <a:spLocks noChangeArrowheads="1"/>
          </p:cNvSpPr>
          <p:nvPr/>
        </p:nvSpPr>
        <p:spPr bwMode="auto">
          <a:xfrm>
            <a:off x="3760788" y="2278063"/>
            <a:ext cx="223837" cy="2238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2"/>
          <p:cNvSpPr>
            <a:spLocks noChangeArrowheads="1"/>
          </p:cNvSpPr>
          <p:nvPr/>
        </p:nvSpPr>
        <p:spPr bwMode="auto">
          <a:xfrm>
            <a:off x="4208463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Oval 13"/>
          <p:cNvSpPr>
            <a:spLocks noChangeArrowheads="1"/>
          </p:cNvSpPr>
          <p:nvPr/>
        </p:nvSpPr>
        <p:spPr bwMode="auto">
          <a:xfrm>
            <a:off x="4730750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Oval 14"/>
          <p:cNvSpPr>
            <a:spLocks noChangeArrowheads="1"/>
          </p:cNvSpPr>
          <p:nvPr/>
        </p:nvSpPr>
        <p:spPr bwMode="auto">
          <a:xfrm>
            <a:off x="6148388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1143000" y="4137025"/>
            <a:ext cx="538321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11    12    13    14    15    16    17    18    19    20   21</a:t>
            </a: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1223963" y="3402013"/>
            <a:ext cx="1265237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Data B</a:t>
            </a: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1223963" y="1905000"/>
            <a:ext cx="1265237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Data A</a:t>
            </a:r>
          </a:p>
        </p:txBody>
      </p:sp>
      <p:sp>
        <p:nvSpPr>
          <p:cNvPr id="11283" name="Line 18"/>
          <p:cNvSpPr>
            <a:spLocks noChangeShapeType="1"/>
          </p:cNvSpPr>
          <p:nvPr/>
        </p:nvSpPr>
        <p:spPr bwMode="auto">
          <a:xfrm>
            <a:off x="1314450" y="4148138"/>
            <a:ext cx="5076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Oval 19"/>
          <p:cNvSpPr>
            <a:spLocks noChangeArrowheads="1"/>
          </p:cNvSpPr>
          <p:nvPr/>
        </p:nvSpPr>
        <p:spPr bwMode="auto">
          <a:xfrm>
            <a:off x="3238500" y="3924300"/>
            <a:ext cx="223838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Oval 20"/>
          <p:cNvSpPr>
            <a:spLocks noChangeArrowheads="1"/>
          </p:cNvSpPr>
          <p:nvPr/>
        </p:nvSpPr>
        <p:spPr bwMode="auto">
          <a:xfrm>
            <a:off x="3760788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Oval 21"/>
          <p:cNvSpPr>
            <a:spLocks noChangeArrowheads="1"/>
          </p:cNvSpPr>
          <p:nvPr/>
        </p:nvSpPr>
        <p:spPr bwMode="auto">
          <a:xfrm>
            <a:off x="3238500" y="3698875"/>
            <a:ext cx="223838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Oval 22"/>
          <p:cNvSpPr>
            <a:spLocks noChangeArrowheads="1"/>
          </p:cNvSpPr>
          <p:nvPr/>
        </p:nvSpPr>
        <p:spPr bwMode="auto">
          <a:xfrm>
            <a:off x="3760788" y="3698875"/>
            <a:ext cx="223837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Oval 23"/>
          <p:cNvSpPr>
            <a:spLocks noChangeArrowheads="1"/>
          </p:cNvSpPr>
          <p:nvPr/>
        </p:nvSpPr>
        <p:spPr bwMode="auto">
          <a:xfrm>
            <a:off x="3238500" y="3475038"/>
            <a:ext cx="223838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Oval 24"/>
          <p:cNvSpPr>
            <a:spLocks noChangeArrowheads="1"/>
          </p:cNvSpPr>
          <p:nvPr/>
        </p:nvSpPr>
        <p:spPr bwMode="auto">
          <a:xfrm>
            <a:off x="3760788" y="3475038"/>
            <a:ext cx="223837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Oval 25"/>
          <p:cNvSpPr>
            <a:spLocks noChangeArrowheads="1"/>
          </p:cNvSpPr>
          <p:nvPr/>
        </p:nvSpPr>
        <p:spPr bwMode="auto">
          <a:xfrm>
            <a:off x="2789238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Oval 26"/>
          <p:cNvSpPr>
            <a:spLocks noChangeArrowheads="1"/>
          </p:cNvSpPr>
          <p:nvPr/>
        </p:nvSpPr>
        <p:spPr bwMode="auto">
          <a:xfrm>
            <a:off x="4208463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Rectangle 27"/>
          <p:cNvSpPr>
            <a:spLocks noChangeArrowheads="1"/>
          </p:cNvSpPr>
          <p:nvPr/>
        </p:nvSpPr>
        <p:spPr bwMode="auto">
          <a:xfrm>
            <a:off x="6934200" y="3505200"/>
            <a:ext cx="1936750" cy="895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Mean = 15.5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S = </a:t>
            </a:r>
            <a:r>
              <a:rPr lang="en-US">
                <a:latin typeface="Times New Roman" pitchFamily="18" charset="0"/>
              </a:rPr>
              <a:t>0.926</a:t>
            </a:r>
          </a:p>
        </p:txBody>
      </p:sp>
      <p:sp>
        <p:nvSpPr>
          <p:cNvPr id="11293" name="Rectangle 28"/>
          <p:cNvSpPr>
            <a:spLocks noChangeArrowheads="1"/>
          </p:cNvSpPr>
          <p:nvPr/>
        </p:nvSpPr>
        <p:spPr bwMode="auto">
          <a:xfrm>
            <a:off x="1143000" y="5645150"/>
            <a:ext cx="560705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11    12    13    14    15    16    17    18    19    20   21</a:t>
            </a:r>
          </a:p>
        </p:txBody>
      </p:sp>
      <p:sp>
        <p:nvSpPr>
          <p:cNvPr id="11294" name="Line 29"/>
          <p:cNvSpPr>
            <a:spLocks noChangeShapeType="1"/>
          </p:cNvSpPr>
          <p:nvPr/>
        </p:nvSpPr>
        <p:spPr bwMode="auto">
          <a:xfrm>
            <a:off x="1314450" y="5645150"/>
            <a:ext cx="5076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Oval 30"/>
          <p:cNvSpPr>
            <a:spLocks noChangeArrowheads="1"/>
          </p:cNvSpPr>
          <p:nvPr/>
        </p:nvSpPr>
        <p:spPr bwMode="auto">
          <a:xfrm>
            <a:off x="1222375" y="5421313"/>
            <a:ext cx="223838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Oval 31"/>
          <p:cNvSpPr>
            <a:spLocks noChangeArrowheads="1"/>
          </p:cNvSpPr>
          <p:nvPr/>
        </p:nvSpPr>
        <p:spPr bwMode="auto">
          <a:xfrm>
            <a:off x="1222375" y="5195888"/>
            <a:ext cx="223838" cy="2254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32"/>
          <p:cNvSpPr>
            <a:spLocks noChangeArrowheads="1"/>
          </p:cNvSpPr>
          <p:nvPr/>
        </p:nvSpPr>
        <p:spPr bwMode="auto">
          <a:xfrm>
            <a:off x="1222375" y="4972050"/>
            <a:ext cx="223838" cy="2238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Oval 33"/>
          <p:cNvSpPr>
            <a:spLocks noChangeArrowheads="1"/>
          </p:cNvSpPr>
          <p:nvPr/>
        </p:nvSpPr>
        <p:spPr bwMode="auto">
          <a:xfrm>
            <a:off x="5700713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Oval 34"/>
          <p:cNvSpPr>
            <a:spLocks noChangeArrowheads="1"/>
          </p:cNvSpPr>
          <p:nvPr/>
        </p:nvSpPr>
        <p:spPr bwMode="auto">
          <a:xfrm>
            <a:off x="5700713" y="5195888"/>
            <a:ext cx="223837" cy="2254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Oval 35"/>
          <p:cNvSpPr>
            <a:spLocks noChangeArrowheads="1"/>
          </p:cNvSpPr>
          <p:nvPr/>
        </p:nvSpPr>
        <p:spPr bwMode="auto">
          <a:xfrm>
            <a:off x="5700713" y="4972050"/>
            <a:ext cx="223837" cy="2238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Oval 36"/>
          <p:cNvSpPr>
            <a:spLocks noChangeArrowheads="1"/>
          </p:cNvSpPr>
          <p:nvPr/>
        </p:nvSpPr>
        <p:spPr bwMode="auto">
          <a:xfrm>
            <a:off x="1744663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Oval 37"/>
          <p:cNvSpPr>
            <a:spLocks noChangeArrowheads="1"/>
          </p:cNvSpPr>
          <p:nvPr/>
        </p:nvSpPr>
        <p:spPr bwMode="auto">
          <a:xfrm>
            <a:off x="5253038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Rectangle 38"/>
          <p:cNvSpPr>
            <a:spLocks noChangeArrowheads="1"/>
          </p:cNvSpPr>
          <p:nvPr/>
        </p:nvSpPr>
        <p:spPr bwMode="auto">
          <a:xfrm>
            <a:off x="6934200" y="4953000"/>
            <a:ext cx="1936750" cy="8223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Mean = 15.5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S = </a:t>
            </a:r>
            <a:r>
              <a:rPr lang="en-US">
                <a:latin typeface="Times New Roman" pitchFamily="18" charset="0"/>
              </a:rPr>
              <a:t>4.570</a:t>
            </a:r>
          </a:p>
        </p:txBody>
      </p:sp>
      <p:sp>
        <p:nvSpPr>
          <p:cNvPr id="11304" name="Rectangle 39"/>
          <p:cNvSpPr>
            <a:spLocks noChangeArrowheads="1"/>
          </p:cNvSpPr>
          <p:nvPr/>
        </p:nvSpPr>
        <p:spPr bwMode="auto">
          <a:xfrm>
            <a:off x="1671638" y="4824413"/>
            <a:ext cx="1265237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Data C</a:t>
            </a:r>
          </a:p>
        </p:txBody>
      </p:sp>
      <p:sp>
        <p:nvSpPr>
          <p:cNvPr id="11305" name="TextBox 42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EC557533-F7B8-4892-8CD4-3819A93C66D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5222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B0398A05-7B95-4690-9A1D-327E94BE9658}" type="slidenum">
              <a:rPr lang="en-US" sz="1000"/>
              <a:pPr algn="r" defTabSz="852488"/>
              <a:t>23</a:t>
            </a:fld>
            <a:endParaRPr lang="en-US" sz="10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Comparing Standard Deviations</a:t>
            </a:r>
          </a:p>
        </p:txBody>
      </p:sp>
      <p:pic>
        <p:nvPicPr>
          <p:cNvPr id="52227" name="Picture 3" descr="normalcur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678180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403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Smaller standard deviation</a:t>
            </a:r>
          </a:p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Larger standard deviation</a:t>
            </a: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2514600" y="3657600"/>
            <a:ext cx="1981200" cy="990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2514600" y="2590800"/>
            <a:ext cx="2819400" cy="762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70A06845-1B0B-44F5-99C3-29A74F87C40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5324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26FE698E-DE28-4B2D-B328-2E096D6AC67D}" type="slidenum">
              <a:rPr lang="en-US" sz="1000"/>
              <a:pPr algn="r" defTabSz="852488"/>
              <a:t>24</a:t>
            </a:fld>
            <a:endParaRPr lang="en-US" sz="100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Summary Characteristics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more the data are spread out, the greater the range, variance, and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more the data are concentrated, the smaller the range, variance, and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If the values are all the same (no variation), all these measures will be zero.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None of these measures are ever negative.</a:t>
            </a:r>
          </a:p>
        </p:txBody>
      </p:sp>
      <p:sp>
        <p:nvSpPr>
          <p:cNvPr id="53252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CD2EF9B6-D4A5-46D0-B739-99C16947A35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229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F84FB93B-593B-49A4-A278-D7DBB43FBCCA}" type="slidenum">
              <a:rPr lang="en-US" sz="1000"/>
              <a:pPr algn="r" defTabSz="852488"/>
              <a:t>25</a:t>
            </a:fld>
            <a:endParaRPr lang="en-US" sz="10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Measures of Variation:</a:t>
            </a:r>
            <a:br>
              <a:rPr lang="en-US" sz="3600" smtClean="0"/>
            </a:br>
            <a:r>
              <a:rPr lang="en-US" sz="3600" smtClean="0"/>
              <a:t>The Coefficient of Variation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2819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Measures </a:t>
            </a:r>
            <a:r>
              <a:rPr lang="en-US" smtClean="0">
                <a:solidFill>
                  <a:schemeClr val="folHlink"/>
                </a:solidFill>
              </a:rPr>
              <a:t>relative variation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Always in percentage (%)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Shows </a:t>
            </a:r>
            <a:r>
              <a:rPr lang="en-US" smtClean="0">
                <a:solidFill>
                  <a:schemeClr val="folHlink"/>
                </a:solidFill>
              </a:rPr>
              <a:t>variation relative to mean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Can be used to compare the variability of two or more sets of data measured in different units </a:t>
            </a:r>
          </a:p>
        </p:txBody>
      </p:sp>
      <p:graphicFrame>
        <p:nvGraphicFramePr>
          <p:cNvPr id="1229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0" y="4800600"/>
          <a:ext cx="4191000" cy="1447800"/>
        </p:xfrm>
        <a:graphic>
          <a:graphicData uri="http://schemas.openxmlformats.org/presentationml/2006/ole">
            <p:oleObj spid="_x0000_s12290" name="Equation" r:id="rId3" imgW="1155600" imgH="482400" progId="Equation.3">
              <p:embed/>
            </p:oleObj>
          </a:graphicData>
        </a:graphic>
      </p:graphicFrame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84C0EF4B-E43D-4341-A570-342F507CA28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2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3316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8F656296-7103-460E-AC8A-AE0D05DA912C}" type="slidenum">
              <a:rPr lang="en-US" sz="1000"/>
              <a:pPr algn="r" defTabSz="852488"/>
              <a:t>26</a:t>
            </a:fld>
            <a:endParaRPr lang="en-US" sz="10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Measures of Variation:</a:t>
            </a:r>
            <a:br>
              <a:rPr lang="en-US" sz="3600" smtClean="0"/>
            </a:br>
            <a:r>
              <a:rPr lang="en-US" sz="3600" smtClean="0"/>
              <a:t>Comparing Coefficients of Variation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532313"/>
          </a:xfrm>
        </p:spPr>
        <p:txBody>
          <a:bodyPr/>
          <a:lstStyle/>
          <a:p>
            <a:pPr eaLnBrk="1" hangingPunct="1"/>
            <a:r>
              <a:rPr lang="en-US" sz="2300" smtClean="0">
                <a:solidFill>
                  <a:schemeClr val="folHlink"/>
                </a:solidFill>
              </a:rPr>
              <a:t>Stock A:</a:t>
            </a:r>
          </a:p>
          <a:p>
            <a:pPr lvl="1" eaLnBrk="1" hangingPunct="1"/>
            <a:r>
              <a:rPr lang="en-US" sz="2300" smtClean="0"/>
              <a:t>Average price last year = $50</a:t>
            </a:r>
          </a:p>
          <a:p>
            <a:pPr lvl="1" eaLnBrk="1" hangingPunct="1"/>
            <a:r>
              <a:rPr lang="en-US" sz="2300" smtClean="0"/>
              <a:t>Standard deviation = $5</a:t>
            </a:r>
          </a:p>
          <a:p>
            <a:pPr eaLnBrk="1" hangingPunct="1"/>
            <a:endParaRPr lang="en-US" sz="2300" smtClean="0"/>
          </a:p>
          <a:p>
            <a:pPr eaLnBrk="1" hangingPunct="1"/>
            <a:endParaRPr lang="en-US" sz="2300" smtClean="0"/>
          </a:p>
          <a:p>
            <a:pPr eaLnBrk="1" hangingPunct="1">
              <a:lnSpc>
                <a:spcPct val="150000"/>
              </a:lnSpc>
            </a:pPr>
            <a:r>
              <a:rPr lang="en-US" sz="2300" smtClean="0">
                <a:solidFill>
                  <a:schemeClr val="folHlink"/>
                </a:solidFill>
              </a:rPr>
              <a:t>Stock B:</a:t>
            </a:r>
          </a:p>
          <a:p>
            <a:pPr lvl="1" eaLnBrk="1" hangingPunct="1"/>
            <a:r>
              <a:rPr lang="en-US" sz="2300" smtClean="0"/>
              <a:t>Average price last year = $100</a:t>
            </a:r>
          </a:p>
          <a:p>
            <a:pPr lvl="1" eaLnBrk="1" hangingPunct="1"/>
            <a:r>
              <a:rPr lang="en-US" sz="2300" smtClean="0"/>
              <a:t>Standard deviation = $5</a:t>
            </a: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7162800" y="3505200"/>
            <a:ext cx="1828800" cy="2024063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Both stocks have the same standard deviation, but stock B is less variable relative to its price</a:t>
            </a:r>
          </a:p>
        </p:txBody>
      </p:sp>
      <p:sp>
        <p:nvSpPr>
          <p:cNvPr id="13320" name="Oval 5"/>
          <p:cNvSpPr>
            <a:spLocks noChangeArrowheads="1"/>
          </p:cNvSpPr>
          <p:nvPr/>
        </p:nvSpPr>
        <p:spPr bwMode="auto">
          <a:xfrm>
            <a:off x="6248400" y="30480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Oval 6"/>
          <p:cNvSpPr>
            <a:spLocks noChangeArrowheads="1"/>
          </p:cNvSpPr>
          <p:nvPr/>
        </p:nvSpPr>
        <p:spPr bwMode="auto">
          <a:xfrm>
            <a:off x="6324600" y="54102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4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7200" y="2895600"/>
          <a:ext cx="5310188" cy="1066800"/>
        </p:xfrm>
        <a:graphic>
          <a:graphicData uri="http://schemas.openxmlformats.org/presentationml/2006/ole">
            <p:oleObj spid="_x0000_s13314" name="Equation" r:id="rId3" imgW="2577960" imgH="482400" progId="Equation.3">
              <p:embed/>
            </p:oleObj>
          </a:graphicData>
        </a:graphic>
      </p:graphicFrame>
      <p:graphicFrame>
        <p:nvGraphicFramePr>
          <p:cNvPr id="13315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7200" y="5257800"/>
          <a:ext cx="5310188" cy="1066800"/>
        </p:xfrm>
        <a:graphic>
          <a:graphicData uri="http://schemas.openxmlformats.org/presentationml/2006/ole">
            <p:oleObj spid="_x0000_s13315" name="Equation" r:id="rId4" imgW="2577960" imgH="482400" progId="Equation.3">
              <p:embed/>
            </p:oleObj>
          </a:graphicData>
        </a:graphic>
      </p:graphicFrame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0C8CB265-4FEC-4CE2-B1D5-619E020EBC2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3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87044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5A2FA7CB-73D7-4815-A59B-7B0E4AE2F950}" type="slidenum">
              <a:rPr lang="en-US" sz="1000"/>
              <a:pPr algn="r" defTabSz="852488"/>
              <a:t>27</a:t>
            </a:fld>
            <a:endParaRPr lang="en-US" sz="100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Measures of Variation:</a:t>
            </a:r>
            <a:br>
              <a:rPr lang="en-US" sz="3600" smtClean="0"/>
            </a:br>
            <a:r>
              <a:rPr lang="en-US" sz="3600" smtClean="0"/>
              <a:t>Comparing Coefficients of Variation</a:t>
            </a:r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532313"/>
          </a:xfrm>
        </p:spPr>
        <p:txBody>
          <a:bodyPr/>
          <a:lstStyle/>
          <a:p>
            <a:pPr eaLnBrk="1" hangingPunct="1"/>
            <a:r>
              <a:rPr lang="en-US" sz="2300" smtClean="0">
                <a:solidFill>
                  <a:schemeClr val="folHlink"/>
                </a:solidFill>
              </a:rPr>
              <a:t>Stock A:</a:t>
            </a:r>
          </a:p>
          <a:p>
            <a:pPr lvl="1" eaLnBrk="1" hangingPunct="1"/>
            <a:r>
              <a:rPr lang="en-US" sz="2300" smtClean="0"/>
              <a:t>Average price last year = $50</a:t>
            </a:r>
          </a:p>
          <a:p>
            <a:pPr lvl="1" eaLnBrk="1" hangingPunct="1"/>
            <a:r>
              <a:rPr lang="en-US" sz="2300" smtClean="0"/>
              <a:t>Standard deviation = $5</a:t>
            </a:r>
          </a:p>
          <a:p>
            <a:pPr eaLnBrk="1" hangingPunct="1"/>
            <a:endParaRPr lang="en-US" sz="2300" smtClean="0"/>
          </a:p>
          <a:p>
            <a:pPr eaLnBrk="1" hangingPunct="1"/>
            <a:endParaRPr lang="en-US" sz="2300" smtClean="0"/>
          </a:p>
          <a:p>
            <a:pPr eaLnBrk="1" hangingPunct="1">
              <a:lnSpc>
                <a:spcPct val="150000"/>
              </a:lnSpc>
            </a:pPr>
            <a:r>
              <a:rPr lang="en-US" sz="2300" smtClean="0">
                <a:solidFill>
                  <a:schemeClr val="folHlink"/>
                </a:solidFill>
              </a:rPr>
              <a:t>Stock C:</a:t>
            </a:r>
          </a:p>
          <a:p>
            <a:pPr lvl="1" eaLnBrk="1" hangingPunct="1"/>
            <a:r>
              <a:rPr lang="en-US" sz="2300" smtClean="0"/>
              <a:t>Average price last year = $8</a:t>
            </a:r>
          </a:p>
          <a:p>
            <a:pPr lvl="1" eaLnBrk="1" hangingPunct="1"/>
            <a:r>
              <a:rPr lang="en-US" sz="2300" smtClean="0"/>
              <a:t>Standard deviation = $2</a:t>
            </a:r>
          </a:p>
        </p:txBody>
      </p:sp>
      <p:sp>
        <p:nvSpPr>
          <p:cNvPr id="87047" name="Text Box 4"/>
          <p:cNvSpPr txBox="1">
            <a:spLocks noChangeArrowheads="1"/>
          </p:cNvSpPr>
          <p:nvPr/>
        </p:nvSpPr>
        <p:spPr bwMode="auto">
          <a:xfrm>
            <a:off x="7162800" y="3505200"/>
            <a:ext cx="1828800" cy="20320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Stock C has a much smaller standard deviation but a much higher coefficient of variation</a:t>
            </a:r>
          </a:p>
        </p:txBody>
      </p:sp>
      <p:sp>
        <p:nvSpPr>
          <p:cNvPr id="87048" name="Oval 5"/>
          <p:cNvSpPr>
            <a:spLocks noChangeArrowheads="1"/>
          </p:cNvSpPr>
          <p:nvPr/>
        </p:nvSpPr>
        <p:spPr bwMode="auto">
          <a:xfrm>
            <a:off x="6248400" y="30480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Oval 6"/>
          <p:cNvSpPr>
            <a:spLocks noChangeArrowheads="1"/>
          </p:cNvSpPr>
          <p:nvPr/>
        </p:nvSpPr>
        <p:spPr bwMode="auto">
          <a:xfrm>
            <a:off x="6096000" y="54102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042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7200" y="2895600"/>
          <a:ext cx="5310188" cy="1066800"/>
        </p:xfrm>
        <a:graphic>
          <a:graphicData uri="http://schemas.openxmlformats.org/presentationml/2006/ole">
            <p:oleObj spid="_x0000_s87042" name="Equation" r:id="rId3" imgW="2577960" imgH="482400" progId="Equation.3">
              <p:embed/>
            </p:oleObj>
          </a:graphicData>
        </a:graphic>
      </p:graphicFrame>
      <p:graphicFrame>
        <p:nvGraphicFramePr>
          <p:cNvPr id="87043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24050" y="5257800"/>
          <a:ext cx="4916488" cy="1066800"/>
        </p:xfrm>
        <a:graphic>
          <a:graphicData uri="http://schemas.openxmlformats.org/presentationml/2006/ole">
            <p:oleObj spid="_x0000_s87043" name="Equation" r:id="rId4" imgW="2387520" imgH="482400" progId="Equation.3">
              <p:embed/>
            </p:oleObj>
          </a:graphicData>
        </a:graphic>
      </p:graphicFrame>
      <p:sp>
        <p:nvSpPr>
          <p:cNvPr id="87050" name="TextBox 11"/>
          <p:cNvSpPr txBox="1">
            <a:spLocks noChangeArrowheads="1"/>
          </p:cNvSpPr>
          <p:nvPr/>
        </p:nvSpPr>
        <p:spPr bwMode="auto">
          <a:xfrm>
            <a:off x="7620000" y="1752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7051" name="Text Box 5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F5B632B8-67AE-41A1-8F74-D9B39C8697C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8806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B87936B7-BA05-41EB-B3BC-581F241BCA8C}" type="slidenum">
              <a:rPr lang="en-US" sz="1000"/>
              <a:pPr algn="r" defTabSz="852488"/>
              <a:t>28</a:t>
            </a:fld>
            <a:endParaRPr lang="en-US" sz="100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Extreme Outliers:</a:t>
            </a:r>
            <a:br>
              <a:rPr lang="en-US" smtClean="0"/>
            </a:br>
            <a:r>
              <a:rPr lang="en-US" smtClean="0"/>
              <a:t>Z-Score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7010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To compute the Z</a:t>
            </a:r>
            <a:r>
              <a:rPr lang="en-US" sz="2400" b="1" smtClean="0">
                <a:latin typeface="Times New Roman" pitchFamily="18" charset="0"/>
              </a:rPr>
              <a:t>-score</a:t>
            </a:r>
            <a:r>
              <a:rPr lang="en-US" sz="2400" smtClean="0">
                <a:latin typeface="Times New Roman" pitchFamily="18" charset="0"/>
              </a:rPr>
              <a:t> of a data value, subtract the mean and divide by the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Z-score is the number of standard deviations a data value is from the mean.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A data value is considered an extreme outlier if its Z-score is less than -3.0 or greater than +3.0.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larger the absolute value of the Z-score, the farther the data value is from the mean.</a:t>
            </a:r>
          </a:p>
        </p:txBody>
      </p:sp>
      <p:sp>
        <p:nvSpPr>
          <p:cNvPr id="88068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18389E5C-517A-47FF-BA93-6D3B950A80C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433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E903D6DD-1071-4D6E-AD9B-2547581621F2}" type="slidenum">
              <a:rPr lang="en-US" sz="1000"/>
              <a:pPr algn="r" defTabSz="852488"/>
              <a:t>29</a:t>
            </a:fld>
            <a:endParaRPr lang="en-US" sz="10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Extreme Outliers:</a:t>
            </a:r>
            <a:br>
              <a:rPr lang="en-US" smtClean="0"/>
            </a:br>
            <a:r>
              <a:rPr lang="en-US" smtClean="0"/>
              <a:t>Z-Score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424238"/>
            <a:ext cx="8077200" cy="2936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where X represents the data value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		  X is the sample mean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		  S is the sample standard deviation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3733800" y="1905000"/>
          <a:ext cx="1905000" cy="1060450"/>
        </p:xfrm>
        <a:graphic>
          <a:graphicData uri="http://schemas.openxmlformats.org/presentationml/2006/ole">
            <p:oleObj spid="_x0000_s14338" name="Equation" r:id="rId3" imgW="749300" imgH="419100" progId="Equation.3">
              <p:embed/>
            </p:oleObj>
          </a:graphicData>
        </a:graphic>
      </p:graphicFrame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1752600" y="4038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5F41FBBF-7414-4FE4-ADD2-0420342434B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2800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5F4966D7-4CCF-4A70-9554-99DD26DB56E3}" type="slidenum">
              <a:rPr lang="en-US" sz="1000"/>
              <a:pPr algn="r" defTabSz="852488"/>
              <a:t>3</a:t>
            </a:fld>
            <a:endParaRPr lang="en-US" sz="100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Definitions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</a:t>
            </a:r>
            <a:r>
              <a:rPr lang="en-US" b="1" smtClean="0">
                <a:latin typeface="Times New Roman" pitchFamily="18" charset="0"/>
              </a:rPr>
              <a:t>central tendency</a:t>
            </a:r>
            <a:r>
              <a:rPr lang="en-US" smtClean="0">
                <a:latin typeface="Times New Roman" pitchFamily="18" charset="0"/>
              </a:rPr>
              <a:t> is the extent to which all the data values group around a typical or central value.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</a:t>
            </a:r>
            <a:r>
              <a:rPr lang="en-US" b="1" smtClean="0">
                <a:latin typeface="Times New Roman" pitchFamily="18" charset="0"/>
              </a:rPr>
              <a:t>variation</a:t>
            </a:r>
            <a:r>
              <a:rPr lang="en-US" smtClean="0">
                <a:latin typeface="Times New Roman" pitchFamily="18" charset="0"/>
              </a:rPr>
              <a:t> is the amount of dispersion or scattering of values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</a:t>
            </a:r>
            <a:r>
              <a:rPr lang="en-US" b="1" smtClean="0">
                <a:latin typeface="Times New Roman" pitchFamily="18" charset="0"/>
              </a:rPr>
              <a:t>shape</a:t>
            </a:r>
            <a:r>
              <a:rPr lang="en-US" smtClean="0">
                <a:latin typeface="Times New Roman" pitchFamily="18" charset="0"/>
              </a:rPr>
              <a:t> is the pattern of the distribution of values from the lowest value to the highest value.</a:t>
            </a:r>
          </a:p>
        </p:txBody>
      </p:sp>
      <p:sp>
        <p:nvSpPr>
          <p:cNvPr id="128004" name="TextBox 5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7CEE6D3C-2926-4C74-A6EE-F639F9EB2BE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1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536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48FCEBD0-FBB4-4C5B-8DC0-547B6ED45BF7}" type="slidenum">
              <a:rPr lang="en-US" sz="1000"/>
              <a:pPr algn="r" defTabSz="852488"/>
              <a:t>30</a:t>
            </a:fld>
            <a:endParaRPr lang="en-US" sz="10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Extreme Outliers:</a:t>
            </a:r>
            <a:br>
              <a:rPr lang="en-US" smtClean="0"/>
            </a:br>
            <a:r>
              <a:rPr lang="en-US" smtClean="0"/>
              <a:t>Z-Score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18462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Suppose the mean math SAT score is 490, with a standard deviation of 100.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Compute the Z-score for a test score of 620.</a:t>
            </a: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1752600" y="3733800"/>
          <a:ext cx="4800600" cy="890588"/>
        </p:xfrm>
        <a:graphic>
          <a:graphicData uri="http://schemas.openxmlformats.org/presentationml/2006/ole">
            <p:oleObj spid="_x0000_s15362" name="Equation" r:id="rId3" imgW="2260600" imgH="419100" progId="Equation.3">
              <p:embed/>
            </p:oleObj>
          </a:graphicData>
        </a:graphic>
      </p:graphicFrame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219200" y="518160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85000"/>
              <a:buFont typeface="Wingdings" pitchFamily="2" charset="2"/>
              <a:buNone/>
            </a:pPr>
            <a:r>
              <a:rPr lang="en-US">
                <a:latin typeface="Times New Roman" pitchFamily="18" charset="0"/>
              </a:rPr>
              <a:t>A score of 620 is 1.3 standard deviations above the mean and would not be considered an outlier.</a:t>
            </a:r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 flipH="1">
            <a:off x="3886200" y="4419600"/>
            <a:ext cx="2438400" cy="8382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525C9813-33F2-43F5-A527-518627291FB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318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7DDBE2D1-C804-4708-91A4-5F3A93FA522F}" type="slidenum">
              <a:rPr lang="en-US" sz="1000"/>
              <a:pPr algn="r" defTabSz="852488"/>
              <a:t>31</a:t>
            </a:fld>
            <a:endParaRPr lang="en-US" sz="100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Shape of a Distribution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200" smtClean="0"/>
              <a:t>Describes how data are distributed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smtClean="0"/>
              <a:t>Two useful shape related statistics are: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smtClean="0"/>
              <a:t>Skewness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400" smtClean="0"/>
              <a:t>Measures the amount of asymmetry in a distribution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smtClean="0"/>
              <a:t>Kurtosis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400" smtClean="0"/>
              <a:t>Measures the relative concentration of values in the center of a distribution as compared with the tails</a:t>
            </a:r>
          </a:p>
        </p:txBody>
      </p:sp>
      <p:sp>
        <p:nvSpPr>
          <p:cNvPr id="93188" name="TextBox 3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897F1436-C00A-4735-BD54-0D4F7867AEF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420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2B0BD45F-2C72-4F52-921C-DD25CD3ACFC4}" type="slidenum">
              <a:rPr lang="en-US" sz="1000"/>
              <a:pPr algn="r" defTabSz="852488"/>
              <a:t>32</a:t>
            </a:fld>
            <a:endParaRPr lang="en-US" sz="1000"/>
          </a:p>
        </p:txBody>
      </p:sp>
      <p:sp>
        <p:nvSpPr>
          <p:cNvPr id="94210" name="Rectangle 45"/>
          <p:cNvSpPr>
            <a:spLocks noChangeArrowheads="1"/>
          </p:cNvSpPr>
          <p:nvPr/>
        </p:nvSpPr>
        <p:spPr bwMode="auto">
          <a:xfrm>
            <a:off x="60960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Rectangle 46"/>
          <p:cNvSpPr>
            <a:spLocks noChangeArrowheads="1"/>
          </p:cNvSpPr>
          <p:nvPr/>
        </p:nvSpPr>
        <p:spPr bwMode="auto">
          <a:xfrm>
            <a:off x="1524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Rectangle 44"/>
          <p:cNvSpPr>
            <a:spLocks noChangeArrowheads="1"/>
          </p:cNvSpPr>
          <p:nvPr/>
        </p:nvSpPr>
        <p:spPr bwMode="auto">
          <a:xfrm>
            <a:off x="31242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Shape of a Distribution (Skewness)</a:t>
            </a:r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99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Describes the amount of asymmetry in distribution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Symmetric or skewed</a:t>
            </a:r>
          </a:p>
        </p:txBody>
      </p:sp>
      <p:sp>
        <p:nvSpPr>
          <p:cNvPr id="94215" name="Freeform 4"/>
          <p:cNvSpPr>
            <a:spLocks/>
          </p:cNvSpPr>
          <p:nvPr/>
        </p:nvSpPr>
        <p:spPr bwMode="auto">
          <a:xfrm>
            <a:off x="2090738" y="3981450"/>
            <a:ext cx="452437" cy="1071563"/>
          </a:xfrm>
          <a:custGeom>
            <a:avLst/>
            <a:gdLst>
              <a:gd name="T0" fmla="*/ 715723476 w 285"/>
              <a:gd name="T1" fmla="*/ 1698586284 h 675"/>
              <a:gd name="T2" fmla="*/ 640117317 w 285"/>
              <a:gd name="T3" fmla="*/ 1680945983 h 675"/>
              <a:gd name="T4" fmla="*/ 602315825 w 285"/>
              <a:gd name="T5" fmla="*/ 1660784334 h 675"/>
              <a:gd name="T6" fmla="*/ 567033691 w 285"/>
              <a:gd name="T7" fmla="*/ 1633061818 h 675"/>
              <a:gd name="T8" fmla="*/ 529232199 w 285"/>
              <a:gd name="T9" fmla="*/ 1595260264 h 675"/>
              <a:gd name="T10" fmla="*/ 491429120 w 285"/>
              <a:gd name="T11" fmla="*/ 1542336184 h 675"/>
              <a:gd name="T12" fmla="*/ 453627628 w 285"/>
              <a:gd name="T13" fmla="*/ 1469252439 h 675"/>
              <a:gd name="T14" fmla="*/ 378022957 w 285"/>
              <a:gd name="T15" fmla="*/ 1275199593 h 675"/>
              <a:gd name="T16" fmla="*/ 299897439 w 285"/>
              <a:gd name="T17" fmla="*/ 997982377 h 675"/>
              <a:gd name="T18" fmla="*/ 229333173 w 285"/>
              <a:gd name="T19" fmla="*/ 662802155 h 675"/>
              <a:gd name="T20" fmla="*/ 191531631 w 285"/>
              <a:gd name="T21" fmla="*/ 496471826 h 675"/>
              <a:gd name="T22" fmla="*/ 153728551 w 285"/>
              <a:gd name="T23" fmla="*/ 335181709 h 675"/>
              <a:gd name="T24" fmla="*/ 113406113 w 285"/>
              <a:gd name="T25" fmla="*/ 196572258 h 675"/>
              <a:gd name="T26" fmla="*/ 75604596 w 285"/>
              <a:gd name="T27" fmla="*/ 90725659 h 675"/>
              <a:gd name="T28" fmla="*/ 37801504 w 285"/>
              <a:gd name="T29" fmla="*/ 25201571 h 675"/>
              <a:gd name="T30" fmla="*/ 0 w 285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675"/>
              <a:gd name="T50" fmla="*/ 285 w 285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675">
                <a:moveTo>
                  <a:pt x="284" y="674"/>
                </a:moveTo>
                <a:lnTo>
                  <a:pt x="254" y="667"/>
                </a:lnTo>
                <a:lnTo>
                  <a:pt x="239" y="659"/>
                </a:lnTo>
                <a:lnTo>
                  <a:pt x="225" y="648"/>
                </a:lnTo>
                <a:lnTo>
                  <a:pt x="210" y="633"/>
                </a:lnTo>
                <a:lnTo>
                  <a:pt x="195" y="612"/>
                </a:lnTo>
                <a:lnTo>
                  <a:pt x="180" y="583"/>
                </a:lnTo>
                <a:lnTo>
                  <a:pt x="150" y="506"/>
                </a:lnTo>
                <a:lnTo>
                  <a:pt x="119" y="396"/>
                </a:lnTo>
                <a:lnTo>
                  <a:pt x="91" y="263"/>
                </a:lnTo>
                <a:lnTo>
                  <a:pt x="76" y="197"/>
                </a:lnTo>
                <a:lnTo>
                  <a:pt x="61" y="133"/>
                </a:lnTo>
                <a:lnTo>
                  <a:pt x="45" y="78"/>
                </a:lnTo>
                <a:lnTo>
                  <a:pt x="30" y="36"/>
                </a:lnTo>
                <a:lnTo>
                  <a:pt x="15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6" name="Freeform 5"/>
          <p:cNvSpPr>
            <a:spLocks/>
          </p:cNvSpPr>
          <p:nvPr/>
        </p:nvSpPr>
        <p:spPr bwMode="auto">
          <a:xfrm>
            <a:off x="738188" y="3981450"/>
            <a:ext cx="1354137" cy="1071563"/>
          </a:xfrm>
          <a:custGeom>
            <a:avLst/>
            <a:gdLst>
              <a:gd name="T0" fmla="*/ 0 w 853"/>
              <a:gd name="T1" fmla="*/ 1698586284 h 675"/>
              <a:gd name="T2" fmla="*/ 226814013 w 853"/>
              <a:gd name="T3" fmla="*/ 1680945983 h 675"/>
              <a:gd name="T4" fmla="*/ 337700815 w 853"/>
              <a:gd name="T5" fmla="*/ 1660784334 h 675"/>
              <a:gd name="T6" fmla="*/ 451107078 w 853"/>
              <a:gd name="T7" fmla="*/ 1633061818 h 675"/>
              <a:gd name="T8" fmla="*/ 567034189 w 853"/>
              <a:gd name="T9" fmla="*/ 1595260264 h 675"/>
              <a:gd name="T10" fmla="*/ 677920992 w 853"/>
              <a:gd name="T11" fmla="*/ 1542336184 h 675"/>
              <a:gd name="T12" fmla="*/ 791328742 w 853"/>
              <a:gd name="T13" fmla="*/ 1469252439 h 675"/>
              <a:gd name="T14" fmla="*/ 1015621906 w 853"/>
              <a:gd name="T15" fmla="*/ 1275199593 h 675"/>
              <a:gd name="T16" fmla="*/ 1244956768 w 853"/>
              <a:gd name="T17" fmla="*/ 997982377 h 675"/>
              <a:gd name="T18" fmla="*/ 1469249734 w 853"/>
              <a:gd name="T19" fmla="*/ 662802155 h 675"/>
              <a:gd name="T20" fmla="*/ 1582657485 w 853"/>
              <a:gd name="T21" fmla="*/ 496471826 h 675"/>
              <a:gd name="T22" fmla="*/ 1698584993 w 853"/>
              <a:gd name="T23" fmla="*/ 335181709 h 675"/>
              <a:gd name="T24" fmla="*/ 1806950847 w 853"/>
              <a:gd name="T25" fmla="*/ 196572258 h 675"/>
              <a:gd name="T26" fmla="*/ 1922877958 w 853"/>
              <a:gd name="T27" fmla="*/ 90725659 h 675"/>
              <a:gd name="T28" fmla="*/ 2036285709 w 853"/>
              <a:gd name="T29" fmla="*/ 25201571 h 675"/>
              <a:gd name="T30" fmla="*/ 2147172511 w 853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3"/>
              <a:gd name="T49" fmla="*/ 0 h 675"/>
              <a:gd name="T50" fmla="*/ 853 w 853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3" h="675">
                <a:moveTo>
                  <a:pt x="0" y="674"/>
                </a:moveTo>
                <a:lnTo>
                  <a:pt x="90" y="667"/>
                </a:lnTo>
                <a:lnTo>
                  <a:pt x="134" y="659"/>
                </a:lnTo>
                <a:lnTo>
                  <a:pt x="179" y="648"/>
                </a:lnTo>
                <a:lnTo>
                  <a:pt x="225" y="633"/>
                </a:lnTo>
                <a:lnTo>
                  <a:pt x="269" y="612"/>
                </a:lnTo>
                <a:lnTo>
                  <a:pt x="314" y="583"/>
                </a:lnTo>
                <a:lnTo>
                  <a:pt x="403" y="506"/>
                </a:lnTo>
                <a:lnTo>
                  <a:pt x="494" y="396"/>
                </a:lnTo>
                <a:lnTo>
                  <a:pt x="583" y="263"/>
                </a:lnTo>
                <a:lnTo>
                  <a:pt x="628" y="197"/>
                </a:lnTo>
                <a:lnTo>
                  <a:pt x="674" y="133"/>
                </a:lnTo>
                <a:lnTo>
                  <a:pt x="717" y="78"/>
                </a:lnTo>
                <a:lnTo>
                  <a:pt x="763" y="36"/>
                </a:lnTo>
                <a:lnTo>
                  <a:pt x="808" y="10"/>
                </a:lnTo>
                <a:lnTo>
                  <a:pt x="852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7" name="Freeform 6"/>
          <p:cNvSpPr>
            <a:spLocks/>
          </p:cNvSpPr>
          <p:nvPr/>
        </p:nvSpPr>
        <p:spPr bwMode="auto">
          <a:xfrm>
            <a:off x="4559300" y="3981450"/>
            <a:ext cx="904875" cy="1071563"/>
          </a:xfrm>
          <a:custGeom>
            <a:avLst/>
            <a:gdLst>
              <a:gd name="T0" fmla="*/ 1433969483 w 570"/>
              <a:gd name="T1" fmla="*/ 1698586284 h 675"/>
              <a:gd name="T2" fmla="*/ 1280239224 w 570"/>
              <a:gd name="T3" fmla="*/ 1680945983 h 675"/>
              <a:gd name="T4" fmla="*/ 1204634568 w 570"/>
              <a:gd name="T5" fmla="*/ 1660784334 h 675"/>
              <a:gd name="T6" fmla="*/ 1131549275 w 570"/>
              <a:gd name="T7" fmla="*/ 1633061818 h 675"/>
              <a:gd name="T8" fmla="*/ 1055944620 w 570"/>
              <a:gd name="T9" fmla="*/ 1595260264 h 675"/>
              <a:gd name="T10" fmla="*/ 980339964 w 570"/>
              <a:gd name="T11" fmla="*/ 1542336184 h 675"/>
              <a:gd name="T12" fmla="*/ 902215948 w 570"/>
              <a:gd name="T13" fmla="*/ 1469252439 h 675"/>
              <a:gd name="T14" fmla="*/ 756046750 w 570"/>
              <a:gd name="T15" fmla="*/ 1275199593 h 675"/>
              <a:gd name="T16" fmla="*/ 602316490 w 570"/>
              <a:gd name="T17" fmla="*/ 997982377 h 675"/>
              <a:gd name="T18" fmla="*/ 448587819 w 570"/>
              <a:gd name="T19" fmla="*/ 662802155 h 675"/>
              <a:gd name="T20" fmla="*/ 378023375 w 570"/>
              <a:gd name="T21" fmla="*/ 496471826 h 675"/>
              <a:gd name="T22" fmla="*/ 302418720 w 570"/>
              <a:gd name="T23" fmla="*/ 335181709 h 675"/>
              <a:gd name="T24" fmla="*/ 224293116 w 570"/>
              <a:gd name="T25" fmla="*/ 196572258 h 675"/>
              <a:gd name="T26" fmla="*/ 148688411 w 570"/>
              <a:gd name="T27" fmla="*/ 90725659 h 675"/>
              <a:gd name="T28" fmla="*/ 73083731 w 570"/>
              <a:gd name="T29" fmla="*/ 25201571 h 675"/>
              <a:gd name="T30" fmla="*/ 0 w 570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0"/>
              <a:gd name="T49" fmla="*/ 0 h 675"/>
              <a:gd name="T50" fmla="*/ 570 w 570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0" h="675">
                <a:moveTo>
                  <a:pt x="569" y="674"/>
                </a:moveTo>
                <a:lnTo>
                  <a:pt x="508" y="667"/>
                </a:lnTo>
                <a:lnTo>
                  <a:pt x="478" y="659"/>
                </a:lnTo>
                <a:lnTo>
                  <a:pt x="449" y="648"/>
                </a:lnTo>
                <a:lnTo>
                  <a:pt x="419" y="633"/>
                </a:lnTo>
                <a:lnTo>
                  <a:pt x="389" y="612"/>
                </a:lnTo>
                <a:lnTo>
                  <a:pt x="358" y="583"/>
                </a:lnTo>
                <a:lnTo>
                  <a:pt x="300" y="506"/>
                </a:lnTo>
                <a:lnTo>
                  <a:pt x="239" y="396"/>
                </a:lnTo>
                <a:lnTo>
                  <a:pt x="178" y="263"/>
                </a:lnTo>
                <a:lnTo>
                  <a:pt x="150" y="197"/>
                </a:lnTo>
                <a:lnTo>
                  <a:pt x="120" y="133"/>
                </a:lnTo>
                <a:lnTo>
                  <a:pt x="89" y="78"/>
                </a:lnTo>
                <a:lnTo>
                  <a:pt x="59" y="36"/>
                </a:lnTo>
                <a:lnTo>
                  <a:pt x="29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8" name="Freeform 7"/>
          <p:cNvSpPr>
            <a:spLocks/>
          </p:cNvSpPr>
          <p:nvPr/>
        </p:nvSpPr>
        <p:spPr bwMode="auto">
          <a:xfrm>
            <a:off x="3657600" y="3981450"/>
            <a:ext cx="903288" cy="1071563"/>
          </a:xfrm>
          <a:custGeom>
            <a:avLst/>
            <a:gdLst>
              <a:gd name="T0" fmla="*/ 0 w 569"/>
              <a:gd name="T1" fmla="*/ 1698586284 h 675"/>
              <a:gd name="T2" fmla="*/ 148690081 w 569"/>
              <a:gd name="T3" fmla="*/ 1680945983 h 675"/>
              <a:gd name="T4" fmla="*/ 224294827 w 569"/>
              <a:gd name="T5" fmla="*/ 1660784334 h 675"/>
              <a:gd name="T6" fmla="*/ 302418887 w 569"/>
              <a:gd name="T7" fmla="*/ 1633061818 h 675"/>
              <a:gd name="T8" fmla="*/ 378023584 w 569"/>
              <a:gd name="T9" fmla="*/ 1595260264 h 675"/>
              <a:gd name="T10" fmla="*/ 448588067 w 569"/>
              <a:gd name="T11" fmla="*/ 1542336184 h 675"/>
              <a:gd name="T12" fmla="*/ 526713714 w 569"/>
              <a:gd name="T13" fmla="*/ 1469252439 h 675"/>
              <a:gd name="T14" fmla="*/ 677923108 w 569"/>
              <a:gd name="T15" fmla="*/ 1275199593 h 675"/>
              <a:gd name="T16" fmla="*/ 826611551 w 569"/>
              <a:gd name="T17" fmla="*/ 997982377 h 675"/>
              <a:gd name="T18" fmla="*/ 980342094 w 569"/>
              <a:gd name="T19" fmla="*/ 662802155 h 675"/>
              <a:gd name="T20" fmla="*/ 1055946791 w 569"/>
              <a:gd name="T21" fmla="*/ 496471826 h 675"/>
              <a:gd name="T22" fmla="*/ 1131551488 w 569"/>
              <a:gd name="T23" fmla="*/ 335181709 h 675"/>
              <a:gd name="T24" fmla="*/ 1204635234 w 569"/>
              <a:gd name="T25" fmla="*/ 196572258 h 675"/>
              <a:gd name="T26" fmla="*/ 1280239931 w 569"/>
              <a:gd name="T27" fmla="*/ 90725659 h 675"/>
              <a:gd name="T28" fmla="*/ 1355844628 w 569"/>
              <a:gd name="T29" fmla="*/ 25201571 h 675"/>
              <a:gd name="T30" fmla="*/ 1431449325 w 569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9"/>
              <a:gd name="T49" fmla="*/ 0 h 675"/>
              <a:gd name="T50" fmla="*/ 569 w 569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9" h="675">
                <a:moveTo>
                  <a:pt x="0" y="674"/>
                </a:moveTo>
                <a:lnTo>
                  <a:pt x="59" y="667"/>
                </a:lnTo>
                <a:lnTo>
                  <a:pt x="89" y="659"/>
                </a:lnTo>
                <a:lnTo>
                  <a:pt x="120" y="648"/>
                </a:lnTo>
                <a:lnTo>
                  <a:pt x="150" y="633"/>
                </a:lnTo>
                <a:lnTo>
                  <a:pt x="178" y="612"/>
                </a:lnTo>
                <a:lnTo>
                  <a:pt x="209" y="583"/>
                </a:lnTo>
                <a:lnTo>
                  <a:pt x="269" y="506"/>
                </a:lnTo>
                <a:lnTo>
                  <a:pt x="328" y="396"/>
                </a:lnTo>
                <a:lnTo>
                  <a:pt x="389" y="263"/>
                </a:lnTo>
                <a:lnTo>
                  <a:pt x="419" y="197"/>
                </a:lnTo>
                <a:lnTo>
                  <a:pt x="449" y="133"/>
                </a:lnTo>
                <a:lnTo>
                  <a:pt x="478" y="78"/>
                </a:lnTo>
                <a:lnTo>
                  <a:pt x="508" y="36"/>
                </a:lnTo>
                <a:lnTo>
                  <a:pt x="538" y="10"/>
                </a:lnTo>
                <a:lnTo>
                  <a:pt x="568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9" name="Freeform 8"/>
          <p:cNvSpPr>
            <a:spLocks/>
          </p:cNvSpPr>
          <p:nvPr/>
        </p:nvSpPr>
        <p:spPr bwMode="auto">
          <a:xfrm>
            <a:off x="7194550" y="3957638"/>
            <a:ext cx="1354138" cy="1071562"/>
          </a:xfrm>
          <a:custGeom>
            <a:avLst/>
            <a:gdLst>
              <a:gd name="T0" fmla="*/ 2147174097 w 853"/>
              <a:gd name="T1" fmla="*/ 1698584699 h 675"/>
              <a:gd name="T2" fmla="*/ 1917840653 w 853"/>
              <a:gd name="T3" fmla="*/ 1680942826 h 675"/>
              <a:gd name="T4" fmla="*/ 1809473131 w 853"/>
              <a:gd name="T5" fmla="*/ 1660781196 h 675"/>
              <a:gd name="T6" fmla="*/ 1693545934 w 853"/>
              <a:gd name="T7" fmla="*/ 1633060294 h 675"/>
              <a:gd name="T8" fmla="*/ 1580139291 w 853"/>
              <a:gd name="T9" fmla="*/ 1595257188 h 675"/>
              <a:gd name="T10" fmla="*/ 1469252406 w 853"/>
              <a:gd name="T11" fmla="*/ 1542334744 h 675"/>
              <a:gd name="T12" fmla="*/ 1355844572 w 853"/>
              <a:gd name="T13" fmla="*/ 1469249480 h 675"/>
              <a:gd name="T14" fmla="*/ 1126511128 w 853"/>
              <a:gd name="T15" fmla="*/ 1275198403 h 675"/>
              <a:gd name="T16" fmla="*/ 902216409 w 853"/>
              <a:gd name="T17" fmla="*/ 997981445 h 675"/>
              <a:gd name="T18" fmla="*/ 677923080 w 853"/>
              <a:gd name="T19" fmla="*/ 662799949 h 675"/>
              <a:gd name="T20" fmla="*/ 564515245 w 853"/>
              <a:gd name="T21" fmla="*/ 496469775 h 675"/>
              <a:gd name="T22" fmla="*/ 448588048 w 853"/>
              <a:gd name="T23" fmla="*/ 335179809 h 675"/>
              <a:gd name="T24" fmla="*/ 340222015 w 853"/>
              <a:gd name="T25" fmla="*/ 196572074 h 675"/>
              <a:gd name="T26" fmla="*/ 224294818 w 853"/>
              <a:gd name="T27" fmla="*/ 90725575 h 675"/>
              <a:gd name="T28" fmla="*/ 110886934 w 853"/>
              <a:gd name="T29" fmla="*/ 25201548 h 675"/>
              <a:gd name="T30" fmla="*/ 0 w 853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3"/>
              <a:gd name="T49" fmla="*/ 0 h 675"/>
              <a:gd name="T50" fmla="*/ 853 w 853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3" h="675">
                <a:moveTo>
                  <a:pt x="852" y="674"/>
                </a:moveTo>
                <a:lnTo>
                  <a:pt x="761" y="667"/>
                </a:lnTo>
                <a:lnTo>
                  <a:pt x="718" y="659"/>
                </a:lnTo>
                <a:lnTo>
                  <a:pt x="672" y="648"/>
                </a:lnTo>
                <a:lnTo>
                  <a:pt x="627" y="633"/>
                </a:lnTo>
                <a:lnTo>
                  <a:pt x="583" y="612"/>
                </a:lnTo>
                <a:lnTo>
                  <a:pt x="538" y="583"/>
                </a:lnTo>
                <a:lnTo>
                  <a:pt x="447" y="506"/>
                </a:lnTo>
                <a:lnTo>
                  <a:pt x="358" y="396"/>
                </a:lnTo>
                <a:lnTo>
                  <a:pt x="269" y="263"/>
                </a:lnTo>
                <a:lnTo>
                  <a:pt x="224" y="197"/>
                </a:lnTo>
                <a:lnTo>
                  <a:pt x="178" y="133"/>
                </a:lnTo>
                <a:lnTo>
                  <a:pt x="135" y="78"/>
                </a:lnTo>
                <a:lnTo>
                  <a:pt x="89" y="36"/>
                </a:lnTo>
                <a:lnTo>
                  <a:pt x="44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0" name="Freeform 9"/>
          <p:cNvSpPr>
            <a:spLocks/>
          </p:cNvSpPr>
          <p:nvPr/>
        </p:nvSpPr>
        <p:spPr bwMode="auto">
          <a:xfrm>
            <a:off x="6743700" y="3957638"/>
            <a:ext cx="452438" cy="1071562"/>
          </a:xfrm>
          <a:custGeom>
            <a:avLst/>
            <a:gdLst>
              <a:gd name="T0" fmla="*/ 0 w 285"/>
              <a:gd name="T1" fmla="*/ 1698584699 h 675"/>
              <a:gd name="T2" fmla="*/ 70564448 w 285"/>
              <a:gd name="T3" fmla="*/ 1680942826 h 675"/>
              <a:gd name="T4" fmla="*/ 108367635 w 285"/>
              <a:gd name="T5" fmla="*/ 1660781196 h 675"/>
              <a:gd name="T6" fmla="*/ 148690163 w 285"/>
              <a:gd name="T7" fmla="*/ 1633060294 h 675"/>
              <a:gd name="T8" fmla="*/ 186491738 w 285"/>
              <a:gd name="T9" fmla="*/ 1595257188 h 675"/>
              <a:gd name="T10" fmla="*/ 224294951 w 285"/>
              <a:gd name="T11" fmla="*/ 1542334744 h 675"/>
              <a:gd name="T12" fmla="*/ 262096527 w 285"/>
              <a:gd name="T13" fmla="*/ 1469249480 h 675"/>
              <a:gd name="T14" fmla="*/ 337701265 w 285"/>
              <a:gd name="T15" fmla="*/ 1275198403 h 675"/>
              <a:gd name="T16" fmla="*/ 415826956 w 285"/>
              <a:gd name="T17" fmla="*/ 997981445 h 675"/>
              <a:gd name="T18" fmla="*/ 486391478 w 285"/>
              <a:gd name="T19" fmla="*/ 662799949 h 675"/>
              <a:gd name="T20" fmla="*/ 524193053 w 285"/>
              <a:gd name="T21" fmla="*/ 496469775 h 675"/>
              <a:gd name="T22" fmla="*/ 561996216 w 285"/>
              <a:gd name="T23" fmla="*/ 335179809 h 675"/>
              <a:gd name="T24" fmla="*/ 602318744 w 285"/>
              <a:gd name="T25" fmla="*/ 196572074 h 675"/>
              <a:gd name="T26" fmla="*/ 640120319 w 285"/>
              <a:gd name="T27" fmla="*/ 90725575 h 675"/>
              <a:gd name="T28" fmla="*/ 677923482 w 285"/>
              <a:gd name="T29" fmla="*/ 25201548 h 675"/>
              <a:gd name="T30" fmla="*/ 715725058 w 285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675"/>
              <a:gd name="T50" fmla="*/ 285 w 285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675">
                <a:moveTo>
                  <a:pt x="0" y="674"/>
                </a:moveTo>
                <a:lnTo>
                  <a:pt x="28" y="667"/>
                </a:lnTo>
                <a:lnTo>
                  <a:pt x="43" y="659"/>
                </a:lnTo>
                <a:lnTo>
                  <a:pt x="59" y="648"/>
                </a:lnTo>
                <a:lnTo>
                  <a:pt x="74" y="633"/>
                </a:lnTo>
                <a:lnTo>
                  <a:pt x="89" y="612"/>
                </a:lnTo>
                <a:lnTo>
                  <a:pt x="104" y="583"/>
                </a:lnTo>
                <a:lnTo>
                  <a:pt x="134" y="506"/>
                </a:lnTo>
                <a:lnTo>
                  <a:pt x="165" y="396"/>
                </a:lnTo>
                <a:lnTo>
                  <a:pt x="193" y="263"/>
                </a:lnTo>
                <a:lnTo>
                  <a:pt x="208" y="197"/>
                </a:lnTo>
                <a:lnTo>
                  <a:pt x="223" y="133"/>
                </a:lnTo>
                <a:lnTo>
                  <a:pt x="239" y="78"/>
                </a:lnTo>
                <a:lnTo>
                  <a:pt x="254" y="36"/>
                </a:lnTo>
                <a:lnTo>
                  <a:pt x="269" y="10"/>
                </a:lnTo>
                <a:lnTo>
                  <a:pt x="284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1" name="Rectangle 10"/>
          <p:cNvSpPr>
            <a:spLocks noChangeArrowheads="1"/>
          </p:cNvSpPr>
          <p:nvPr/>
        </p:nvSpPr>
        <p:spPr bwMode="auto">
          <a:xfrm>
            <a:off x="3657600" y="3505200"/>
            <a:ext cx="19923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chemeClr val="tx2"/>
                </a:solidFill>
              </a:rPr>
              <a:t>Mean =</a:t>
            </a:r>
            <a:r>
              <a:rPr lang="en-US" sz="2000" b="1">
                <a:solidFill>
                  <a:srgbClr val="FF0000"/>
                </a:solidFill>
              </a:rPr>
              <a:t> Median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94222" name="Rectangle 11"/>
          <p:cNvSpPr>
            <a:spLocks noChangeArrowheads="1"/>
          </p:cNvSpPr>
          <p:nvPr/>
        </p:nvSpPr>
        <p:spPr bwMode="auto">
          <a:xfrm>
            <a:off x="4779963" y="3479800"/>
            <a:ext cx="244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4223" name="Rectangle 12"/>
          <p:cNvSpPr>
            <a:spLocks noChangeArrowheads="1"/>
          </p:cNvSpPr>
          <p:nvPr/>
        </p:nvSpPr>
        <p:spPr bwMode="auto">
          <a:xfrm>
            <a:off x="6164263" y="381000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Rectangle 13"/>
          <p:cNvSpPr>
            <a:spLocks noChangeArrowheads="1"/>
          </p:cNvSpPr>
          <p:nvPr/>
        </p:nvSpPr>
        <p:spPr bwMode="auto">
          <a:xfrm>
            <a:off x="762000" y="3505200"/>
            <a:ext cx="19923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chemeClr val="tx2"/>
                </a:solidFill>
              </a:rPr>
              <a:t>Mean &lt;</a:t>
            </a:r>
            <a:r>
              <a:rPr lang="en-US" sz="2000" b="1">
                <a:solidFill>
                  <a:srgbClr val="FF0000"/>
                </a:solidFill>
              </a:rPr>
              <a:t> Median</a:t>
            </a:r>
            <a:endParaRPr lang="en-US" sz="2000" b="1">
              <a:solidFill>
                <a:srgbClr val="FF00FF"/>
              </a:solidFill>
            </a:endParaRPr>
          </a:p>
        </p:txBody>
      </p:sp>
      <p:sp>
        <p:nvSpPr>
          <p:cNvPr id="94225" name="Rectangle 14"/>
          <p:cNvSpPr>
            <a:spLocks noChangeArrowheads="1"/>
          </p:cNvSpPr>
          <p:nvPr/>
        </p:nvSpPr>
        <p:spPr bwMode="auto">
          <a:xfrm>
            <a:off x="2393950" y="382746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6" name="Rectangle 15"/>
          <p:cNvSpPr>
            <a:spLocks noChangeArrowheads="1"/>
          </p:cNvSpPr>
          <p:nvPr/>
        </p:nvSpPr>
        <p:spPr bwMode="auto">
          <a:xfrm>
            <a:off x="6477000" y="3505200"/>
            <a:ext cx="20764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FF00FF"/>
                </a:solidFill>
              </a:rPr>
              <a:t> </a:t>
            </a:r>
            <a:r>
              <a:rPr lang="en-US" sz="2000" b="1">
                <a:solidFill>
                  <a:schemeClr val="tx2"/>
                </a:solidFill>
              </a:rPr>
              <a:t>Mean</a:t>
            </a:r>
            <a:r>
              <a:rPr lang="en-US" sz="2000" b="1">
                <a:solidFill>
                  <a:srgbClr val="FF0000"/>
                </a:solidFill>
              </a:rPr>
              <a:t> &gt; Median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94227" name="Rectangle 16"/>
          <p:cNvSpPr>
            <a:spLocks noChangeArrowheads="1"/>
          </p:cNvSpPr>
          <p:nvPr/>
        </p:nvSpPr>
        <p:spPr bwMode="auto">
          <a:xfrm>
            <a:off x="8666163" y="381000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Line 18"/>
          <p:cNvSpPr>
            <a:spLocks noChangeShapeType="1"/>
          </p:cNvSpPr>
          <p:nvPr/>
        </p:nvSpPr>
        <p:spPr bwMode="auto">
          <a:xfrm flipH="1">
            <a:off x="7391400" y="4038600"/>
            <a:ext cx="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Line 19"/>
          <p:cNvSpPr>
            <a:spLocks noChangeShapeType="1"/>
          </p:cNvSpPr>
          <p:nvPr/>
        </p:nvSpPr>
        <p:spPr bwMode="auto">
          <a:xfrm>
            <a:off x="7620000" y="4419600"/>
            <a:ext cx="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0" name="Line 21"/>
          <p:cNvSpPr>
            <a:spLocks noChangeShapeType="1"/>
          </p:cNvSpPr>
          <p:nvPr/>
        </p:nvSpPr>
        <p:spPr bwMode="auto">
          <a:xfrm flipH="1">
            <a:off x="1752600" y="42672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1" name="Line 22"/>
          <p:cNvSpPr>
            <a:spLocks noChangeShapeType="1"/>
          </p:cNvSpPr>
          <p:nvPr/>
        </p:nvSpPr>
        <p:spPr bwMode="auto">
          <a:xfrm flipH="1">
            <a:off x="1524000" y="4681538"/>
            <a:ext cx="1588" cy="4238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2" name="Line 23"/>
          <p:cNvSpPr>
            <a:spLocks noChangeShapeType="1"/>
          </p:cNvSpPr>
          <p:nvPr/>
        </p:nvSpPr>
        <p:spPr bwMode="auto">
          <a:xfrm>
            <a:off x="4572000" y="3962400"/>
            <a:ext cx="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3" name="Line 24"/>
          <p:cNvSpPr>
            <a:spLocks noChangeShapeType="1"/>
          </p:cNvSpPr>
          <p:nvPr/>
        </p:nvSpPr>
        <p:spPr bwMode="auto">
          <a:xfrm>
            <a:off x="4572000" y="4114800"/>
            <a:ext cx="0" cy="762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4" name="Line 26"/>
          <p:cNvSpPr>
            <a:spLocks noChangeShapeType="1"/>
          </p:cNvSpPr>
          <p:nvPr/>
        </p:nvSpPr>
        <p:spPr bwMode="auto">
          <a:xfrm>
            <a:off x="3581400" y="5105400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Rectangle 28"/>
          <p:cNvSpPr>
            <a:spLocks noChangeArrowheads="1"/>
          </p:cNvSpPr>
          <p:nvPr/>
        </p:nvSpPr>
        <p:spPr bwMode="auto">
          <a:xfrm>
            <a:off x="4467225" y="5165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6" name="Line 29"/>
          <p:cNvSpPr>
            <a:spLocks noChangeShapeType="1"/>
          </p:cNvSpPr>
          <p:nvPr/>
        </p:nvSpPr>
        <p:spPr bwMode="auto">
          <a:xfrm>
            <a:off x="6629400" y="5105400"/>
            <a:ext cx="18986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7" name="Rectangle 31"/>
          <p:cNvSpPr>
            <a:spLocks noChangeArrowheads="1"/>
          </p:cNvSpPr>
          <p:nvPr/>
        </p:nvSpPr>
        <p:spPr bwMode="auto">
          <a:xfrm>
            <a:off x="7553325" y="514191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8" name="Line 32"/>
          <p:cNvSpPr>
            <a:spLocks noChangeShapeType="1"/>
          </p:cNvSpPr>
          <p:nvPr/>
        </p:nvSpPr>
        <p:spPr bwMode="auto">
          <a:xfrm>
            <a:off x="685800" y="5105400"/>
            <a:ext cx="1905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39" name="Rectangle 34"/>
          <p:cNvSpPr>
            <a:spLocks noChangeArrowheads="1"/>
          </p:cNvSpPr>
          <p:nvPr/>
        </p:nvSpPr>
        <p:spPr bwMode="auto">
          <a:xfrm>
            <a:off x="1547813" y="5165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40" name="Rectangle 41"/>
          <p:cNvSpPr>
            <a:spLocks noChangeArrowheads="1"/>
          </p:cNvSpPr>
          <p:nvPr/>
        </p:nvSpPr>
        <p:spPr bwMode="auto">
          <a:xfrm>
            <a:off x="6289675" y="2965450"/>
            <a:ext cx="25352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Right-Skewed</a:t>
            </a:r>
          </a:p>
        </p:txBody>
      </p:sp>
      <p:sp>
        <p:nvSpPr>
          <p:cNvPr id="94241" name="Rectangle 42"/>
          <p:cNvSpPr>
            <a:spLocks noChangeArrowheads="1"/>
          </p:cNvSpPr>
          <p:nvPr/>
        </p:nvSpPr>
        <p:spPr bwMode="auto">
          <a:xfrm>
            <a:off x="603250" y="2978150"/>
            <a:ext cx="22796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Left-Skewed</a:t>
            </a:r>
          </a:p>
        </p:txBody>
      </p:sp>
      <p:sp>
        <p:nvSpPr>
          <p:cNvPr id="94242" name="Rectangle 43"/>
          <p:cNvSpPr>
            <a:spLocks noChangeArrowheads="1"/>
          </p:cNvSpPr>
          <p:nvPr/>
        </p:nvSpPr>
        <p:spPr bwMode="auto">
          <a:xfrm>
            <a:off x="3670300" y="2978150"/>
            <a:ext cx="20002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Symmetric</a:t>
            </a:r>
          </a:p>
        </p:txBody>
      </p:sp>
      <p:sp>
        <p:nvSpPr>
          <p:cNvPr id="94243" name="TextBox 3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  <p:sp>
        <p:nvSpPr>
          <p:cNvPr id="94244" name="TextBox 37"/>
          <p:cNvSpPr txBox="1">
            <a:spLocks noChangeArrowheads="1"/>
          </p:cNvSpPr>
          <p:nvPr/>
        </p:nvSpPr>
        <p:spPr bwMode="auto">
          <a:xfrm>
            <a:off x="0" y="5638800"/>
            <a:ext cx="1425575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Skewness</a:t>
            </a:r>
          </a:p>
          <a:p>
            <a:r>
              <a:rPr lang="en-US" sz="2000" b="1"/>
              <a:t>Statistic</a:t>
            </a:r>
          </a:p>
        </p:txBody>
      </p:sp>
      <p:sp>
        <p:nvSpPr>
          <p:cNvPr id="94245" name="TextBox 38"/>
          <p:cNvSpPr txBox="1">
            <a:spLocks noChangeArrowheads="1"/>
          </p:cNvSpPr>
          <p:nvPr/>
        </p:nvSpPr>
        <p:spPr bwMode="auto">
          <a:xfrm>
            <a:off x="1371600" y="5791200"/>
            <a:ext cx="6781800" cy="4619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 0			   0			      &gt;0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DC4216C4-8979-4854-87A7-864C79ADB1B8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2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523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66EB61AB-A49C-4674-BC87-78B8C5B9B61F}" type="slidenum">
              <a:rPr lang="en-US" sz="1000"/>
              <a:pPr algn="r" defTabSz="852488"/>
              <a:t>33</a:t>
            </a:fld>
            <a:endParaRPr lang="en-US" sz="1000"/>
          </a:p>
        </p:txBody>
      </p:sp>
      <p:sp>
        <p:nvSpPr>
          <p:cNvPr id="95234" name="Rectangle 45"/>
          <p:cNvSpPr>
            <a:spLocks noChangeArrowheads="1"/>
          </p:cNvSpPr>
          <p:nvPr/>
        </p:nvSpPr>
        <p:spPr bwMode="auto">
          <a:xfrm>
            <a:off x="6096000" y="29718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Rectangle 46"/>
          <p:cNvSpPr>
            <a:spLocks noChangeArrowheads="1"/>
          </p:cNvSpPr>
          <p:nvPr/>
        </p:nvSpPr>
        <p:spPr bwMode="auto">
          <a:xfrm>
            <a:off x="152400" y="29718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Rectangle 44"/>
          <p:cNvSpPr>
            <a:spLocks noChangeArrowheads="1"/>
          </p:cNvSpPr>
          <p:nvPr/>
        </p:nvSpPr>
        <p:spPr bwMode="auto">
          <a:xfrm>
            <a:off x="3124200" y="29718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Shape of a Distribution (Kurtosis)</a:t>
            </a:r>
          </a:p>
        </p:txBody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99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Describes relative concentration of values in the center as compared to the tails</a:t>
            </a:r>
          </a:p>
        </p:txBody>
      </p:sp>
      <p:sp>
        <p:nvSpPr>
          <p:cNvPr id="95239" name="Freeform 6"/>
          <p:cNvSpPr>
            <a:spLocks/>
          </p:cNvSpPr>
          <p:nvPr/>
        </p:nvSpPr>
        <p:spPr bwMode="auto">
          <a:xfrm>
            <a:off x="4559300" y="4057650"/>
            <a:ext cx="904875" cy="1071563"/>
          </a:xfrm>
          <a:custGeom>
            <a:avLst/>
            <a:gdLst>
              <a:gd name="T0" fmla="*/ 1433969483 w 570"/>
              <a:gd name="T1" fmla="*/ 1698586284 h 675"/>
              <a:gd name="T2" fmla="*/ 1280239224 w 570"/>
              <a:gd name="T3" fmla="*/ 1680945983 h 675"/>
              <a:gd name="T4" fmla="*/ 1204634568 w 570"/>
              <a:gd name="T5" fmla="*/ 1660784334 h 675"/>
              <a:gd name="T6" fmla="*/ 1131549275 w 570"/>
              <a:gd name="T7" fmla="*/ 1633061818 h 675"/>
              <a:gd name="T8" fmla="*/ 1055944620 w 570"/>
              <a:gd name="T9" fmla="*/ 1595260264 h 675"/>
              <a:gd name="T10" fmla="*/ 980339964 w 570"/>
              <a:gd name="T11" fmla="*/ 1542336184 h 675"/>
              <a:gd name="T12" fmla="*/ 902215948 w 570"/>
              <a:gd name="T13" fmla="*/ 1469252439 h 675"/>
              <a:gd name="T14" fmla="*/ 756046750 w 570"/>
              <a:gd name="T15" fmla="*/ 1275199593 h 675"/>
              <a:gd name="T16" fmla="*/ 602316490 w 570"/>
              <a:gd name="T17" fmla="*/ 997982377 h 675"/>
              <a:gd name="T18" fmla="*/ 448587819 w 570"/>
              <a:gd name="T19" fmla="*/ 662802155 h 675"/>
              <a:gd name="T20" fmla="*/ 378023375 w 570"/>
              <a:gd name="T21" fmla="*/ 496471826 h 675"/>
              <a:gd name="T22" fmla="*/ 302418720 w 570"/>
              <a:gd name="T23" fmla="*/ 335181709 h 675"/>
              <a:gd name="T24" fmla="*/ 224293116 w 570"/>
              <a:gd name="T25" fmla="*/ 196572258 h 675"/>
              <a:gd name="T26" fmla="*/ 148688411 w 570"/>
              <a:gd name="T27" fmla="*/ 90725659 h 675"/>
              <a:gd name="T28" fmla="*/ 73083731 w 570"/>
              <a:gd name="T29" fmla="*/ 25201571 h 675"/>
              <a:gd name="T30" fmla="*/ 0 w 570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0"/>
              <a:gd name="T49" fmla="*/ 0 h 675"/>
              <a:gd name="T50" fmla="*/ 570 w 570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0" h="675">
                <a:moveTo>
                  <a:pt x="569" y="674"/>
                </a:moveTo>
                <a:lnTo>
                  <a:pt x="508" y="667"/>
                </a:lnTo>
                <a:lnTo>
                  <a:pt x="478" y="659"/>
                </a:lnTo>
                <a:lnTo>
                  <a:pt x="449" y="648"/>
                </a:lnTo>
                <a:lnTo>
                  <a:pt x="419" y="633"/>
                </a:lnTo>
                <a:lnTo>
                  <a:pt x="389" y="612"/>
                </a:lnTo>
                <a:lnTo>
                  <a:pt x="358" y="583"/>
                </a:lnTo>
                <a:lnTo>
                  <a:pt x="300" y="506"/>
                </a:lnTo>
                <a:lnTo>
                  <a:pt x="239" y="396"/>
                </a:lnTo>
                <a:lnTo>
                  <a:pt x="178" y="263"/>
                </a:lnTo>
                <a:lnTo>
                  <a:pt x="150" y="197"/>
                </a:lnTo>
                <a:lnTo>
                  <a:pt x="120" y="133"/>
                </a:lnTo>
                <a:lnTo>
                  <a:pt x="89" y="78"/>
                </a:lnTo>
                <a:lnTo>
                  <a:pt x="59" y="36"/>
                </a:lnTo>
                <a:lnTo>
                  <a:pt x="29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0" name="Freeform 7"/>
          <p:cNvSpPr>
            <a:spLocks/>
          </p:cNvSpPr>
          <p:nvPr/>
        </p:nvSpPr>
        <p:spPr bwMode="auto">
          <a:xfrm>
            <a:off x="3657600" y="4057650"/>
            <a:ext cx="903288" cy="1071563"/>
          </a:xfrm>
          <a:custGeom>
            <a:avLst/>
            <a:gdLst>
              <a:gd name="T0" fmla="*/ 0 w 569"/>
              <a:gd name="T1" fmla="*/ 1698586284 h 675"/>
              <a:gd name="T2" fmla="*/ 148690081 w 569"/>
              <a:gd name="T3" fmla="*/ 1680945983 h 675"/>
              <a:gd name="T4" fmla="*/ 224294827 w 569"/>
              <a:gd name="T5" fmla="*/ 1660784334 h 675"/>
              <a:gd name="T6" fmla="*/ 302418887 w 569"/>
              <a:gd name="T7" fmla="*/ 1633061818 h 675"/>
              <a:gd name="T8" fmla="*/ 378023584 w 569"/>
              <a:gd name="T9" fmla="*/ 1595260264 h 675"/>
              <a:gd name="T10" fmla="*/ 448588067 w 569"/>
              <a:gd name="T11" fmla="*/ 1542336184 h 675"/>
              <a:gd name="T12" fmla="*/ 526713714 w 569"/>
              <a:gd name="T13" fmla="*/ 1469252439 h 675"/>
              <a:gd name="T14" fmla="*/ 677923108 w 569"/>
              <a:gd name="T15" fmla="*/ 1275199593 h 675"/>
              <a:gd name="T16" fmla="*/ 826611551 w 569"/>
              <a:gd name="T17" fmla="*/ 997982377 h 675"/>
              <a:gd name="T18" fmla="*/ 980342094 w 569"/>
              <a:gd name="T19" fmla="*/ 662802155 h 675"/>
              <a:gd name="T20" fmla="*/ 1055946791 w 569"/>
              <a:gd name="T21" fmla="*/ 496471826 h 675"/>
              <a:gd name="T22" fmla="*/ 1131551488 w 569"/>
              <a:gd name="T23" fmla="*/ 335181709 h 675"/>
              <a:gd name="T24" fmla="*/ 1204635234 w 569"/>
              <a:gd name="T25" fmla="*/ 196572258 h 675"/>
              <a:gd name="T26" fmla="*/ 1280239931 w 569"/>
              <a:gd name="T27" fmla="*/ 90725659 h 675"/>
              <a:gd name="T28" fmla="*/ 1355844628 w 569"/>
              <a:gd name="T29" fmla="*/ 25201571 h 675"/>
              <a:gd name="T30" fmla="*/ 1431449325 w 569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9"/>
              <a:gd name="T49" fmla="*/ 0 h 675"/>
              <a:gd name="T50" fmla="*/ 569 w 569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9" h="675">
                <a:moveTo>
                  <a:pt x="0" y="674"/>
                </a:moveTo>
                <a:lnTo>
                  <a:pt x="59" y="667"/>
                </a:lnTo>
                <a:lnTo>
                  <a:pt x="89" y="659"/>
                </a:lnTo>
                <a:lnTo>
                  <a:pt x="120" y="648"/>
                </a:lnTo>
                <a:lnTo>
                  <a:pt x="150" y="633"/>
                </a:lnTo>
                <a:lnTo>
                  <a:pt x="178" y="612"/>
                </a:lnTo>
                <a:lnTo>
                  <a:pt x="209" y="583"/>
                </a:lnTo>
                <a:lnTo>
                  <a:pt x="269" y="506"/>
                </a:lnTo>
                <a:lnTo>
                  <a:pt x="328" y="396"/>
                </a:lnTo>
                <a:lnTo>
                  <a:pt x="389" y="263"/>
                </a:lnTo>
                <a:lnTo>
                  <a:pt x="419" y="197"/>
                </a:lnTo>
                <a:lnTo>
                  <a:pt x="449" y="133"/>
                </a:lnTo>
                <a:lnTo>
                  <a:pt x="478" y="78"/>
                </a:lnTo>
                <a:lnTo>
                  <a:pt x="508" y="36"/>
                </a:lnTo>
                <a:lnTo>
                  <a:pt x="538" y="10"/>
                </a:lnTo>
                <a:lnTo>
                  <a:pt x="568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1" name="Rectangle 11"/>
          <p:cNvSpPr>
            <a:spLocks noChangeArrowheads="1"/>
          </p:cNvSpPr>
          <p:nvPr/>
        </p:nvSpPr>
        <p:spPr bwMode="auto">
          <a:xfrm>
            <a:off x="4779963" y="3556000"/>
            <a:ext cx="244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5242" name="Rectangle 12"/>
          <p:cNvSpPr>
            <a:spLocks noChangeArrowheads="1"/>
          </p:cNvSpPr>
          <p:nvPr/>
        </p:nvSpPr>
        <p:spPr bwMode="auto">
          <a:xfrm>
            <a:off x="6164263" y="388620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Rectangle 14"/>
          <p:cNvSpPr>
            <a:spLocks noChangeArrowheads="1"/>
          </p:cNvSpPr>
          <p:nvPr/>
        </p:nvSpPr>
        <p:spPr bwMode="auto">
          <a:xfrm>
            <a:off x="2393950" y="390366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Rectangle 16"/>
          <p:cNvSpPr>
            <a:spLocks noChangeArrowheads="1"/>
          </p:cNvSpPr>
          <p:nvPr/>
        </p:nvSpPr>
        <p:spPr bwMode="auto">
          <a:xfrm>
            <a:off x="8666163" y="388620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Line 26"/>
          <p:cNvSpPr>
            <a:spLocks noChangeShapeType="1"/>
          </p:cNvSpPr>
          <p:nvPr/>
        </p:nvSpPr>
        <p:spPr bwMode="auto">
          <a:xfrm>
            <a:off x="3581400" y="5181600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Rectangle 28"/>
          <p:cNvSpPr>
            <a:spLocks noChangeArrowheads="1"/>
          </p:cNvSpPr>
          <p:nvPr/>
        </p:nvSpPr>
        <p:spPr bwMode="auto">
          <a:xfrm>
            <a:off x="4467225" y="52419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7" name="Line 29"/>
          <p:cNvSpPr>
            <a:spLocks noChangeShapeType="1"/>
          </p:cNvSpPr>
          <p:nvPr/>
        </p:nvSpPr>
        <p:spPr bwMode="auto">
          <a:xfrm>
            <a:off x="6629400" y="5181600"/>
            <a:ext cx="18986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8" name="Rectangle 31"/>
          <p:cNvSpPr>
            <a:spLocks noChangeArrowheads="1"/>
          </p:cNvSpPr>
          <p:nvPr/>
        </p:nvSpPr>
        <p:spPr bwMode="auto">
          <a:xfrm>
            <a:off x="7553325" y="521811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Line 32"/>
          <p:cNvSpPr>
            <a:spLocks noChangeShapeType="1"/>
          </p:cNvSpPr>
          <p:nvPr/>
        </p:nvSpPr>
        <p:spPr bwMode="auto">
          <a:xfrm>
            <a:off x="685800" y="5181600"/>
            <a:ext cx="1905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Rectangle 34"/>
          <p:cNvSpPr>
            <a:spLocks noChangeArrowheads="1"/>
          </p:cNvSpPr>
          <p:nvPr/>
        </p:nvSpPr>
        <p:spPr bwMode="auto">
          <a:xfrm>
            <a:off x="1547813" y="52419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Rectangle 41"/>
          <p:cNvSpPr>
            <a:spLocks noChangeArrowheads="1"/>
          </p:cNvSpPr>
          <p:nvPr/>
        </p:nvSpPr>
        <p:spPr bwMode="auto">
          <a:xfrm>
            <a:off x="6172200" y="3048000"/>
            <a:ext cx="2779713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Sharper Peak</a:t>
            </a:r>
          </a:p>
          <a:p>
            <a:pPr algn="ctr" eaLnBrk="0" hangingPunct="0"/>
            <a:r>
              <a:rPr lang="en-US" b="1"/>
              <a:t>Than Bell-Shaped</a:t>
            </a:r>
          </a:p>
        </p:txBody>
      </p:sp>
      <p:sp>
        <p:nvSpPr>
          <p:cNvPr id="95252" name="Rectangle 42"/>
          <p:cNvSpPr>
            <a:spLocks noChangeArrowheads="1"/>
          </p:cNvSpPr>
          <p:nvPr/>
        </p:nvSpPr>
        <p:spPr bwMode="auto">
          <a:xfrm>
            <a:off x="603250" y="3054350"/>
            <a:ext cx="1960563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Flatter Than</a:t>
            </a:r>
          </a:p>
          <a:p>
            <a:pPr algn="ctr" eaLnBrk="0" hangingPunct="0"/>
            <a:r>
              <a:rPr lang="en-US" b="1"/>
              <a:t>Bell-Shaped</a:t>
            </a:r>
          </a:p>
        </p:txBody>
      </p:sp>
      <p:sp>
        <p:nvSpPr>
          <p:cNvPr id="95253" name="Rectangle 43"/>
          <p:cNvSpPr>
            <a:spLocks noChangeArrowheads="1"/>
          </p:cNvSpPr>
          <p:nvPr/>
        </p:nvSpPr>
        <p:spPr bwMode="auto">
          <a:xfrm>
            <a:off x="3581400" y="3048000"/>
            <a:ext cx="1960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Bell-Shaped</a:t>
            </a:r>
          </a:p>
        </p:txBody>
      </p:sp>
      <p:sp>
        <p:nvSpPr>
          <p:cNvPr id="95254" name="TextBox 3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  <p:sp>
        <p:nvSpPr>
          <p:cNvPr id="95255" name="TextBox 37"/>
          <p:cNvSpPr txBox="1">
            <a:spLocks noChangeArrowheads="1"/>
          </p:cNvSpPr>
          <p:nvPr/>
        </p:nvSpPr>
        <p:spPr bwMode="auto">
          <a:xfrm>
            <a:off x="152400" y="5638800"/>
            <a:ext cx="1225550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Kurtosis</a:t>
            </a:r>
          </a:p>
          <a:p>
            <a:r>
              <a:rPr lang="en-US" sz="2000" b="1"/>
              <a:t>Statistic</a:t>
            </a:r>
          </a:p>
        </p:txBody>
      </p:sp>
      <p:sp>
        <p:nvSpPr>
          <p:cNvPr id="95256" name="TextBox 38"/>
          <p:cNvSpPr txBox="1">
            <a:spLocks noChangeArrowheads="1"/>
          </p:cNvSpPr>
          <p:nvPr/>
        </p:nvSpPr>
        <p:spPr bwMode="auto">
          <a:xfrm>
            <a:off x="1371600" y="5791200"/>
            <a:ext cx="6781800" cy="4619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 0			   0			      &gt;0 </a:t>
            </a:r>
          </a:p>
        </p:txBody>
      </p:sp>
      <p:cxnSp>
        <p:nvCxnSpPr>
          <p:cNvPr id="95257" name="Straight Connector 43"/>
          <p:cNvCxnSpPr>
            <a:cxnSpLocks noChangeShapeType="1"/>
          </p:cNvCxnSpPr>
          <p:nvPr/>
        </p:nvCxnSpPr>
        <p:spPr bwMode="auto">
          <a:xfrm rot="5400000" flipH="1" flipV="1">
            <a:off x="609601" y="4800600"/>
            <a:ext cx="7620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95258" name="Straight Connector 44"/>
          <p:cNvCxnSpPr>
            <a:cxnSpLocks noChangeShapeType="1"/>
          </p:cNvCxnSpPr>
          <p:nvPr/>
        </p:nvCxnSpPr>
        <p:spPr bwMode="auto">
          <a:xfrm rot="10800000" flipV="1">
            <a:off x="990600" y="4419600"/>
            <a:ext cx="9906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95259" name="Straight Connector 48"/>
          <p:cNvCxnSpPr>
            <a:cxnSpLocks noChangeShapeType="1"/>
          </p:cNvCxnSpPr>
          <p:nvPr/>
        </p:nvCxnSpPr>
        <p:spPr bwMode="auto">
          <a:xfrm rot="5400000" flipH="1" flipV="1">
            <a:off x="1600994" y="4799806"/>
            <a:ext cx="762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95260" name="Straight Connector 49"/>
          <p:cNvCxnSpPr>
            <a:cxnSpLocks noChangeShapeType="1"/>
          </p:cNvCxnSpPr>
          <p:nvPr/>
        </p:nvCxnSpPr>
        <p:spPr bwMode="auto">
          <a:xfrm rot="5400000" flipH="1" flipV="1">
            <a:off x="6667500" y="4381500"/>
            <a:ext cx="1066800" cy="533400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95261" name="Straight Connector 51"/>
          <p:cNvCxnSpPr>
            <a:cxnSpLocks noChangeShapeType="1"/>
          </p:cNvCxnSpPr>
          <p:nvPr/>
        </p:nvCxnSpPr>
        <p:spPr bwMode="auto">
          <a:xfrm rot="16200000" flipV="1">
            <a:off x="7200900" y="4381500"/>
            <a:ext cx="1066800" cy="533400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9873C4B3-A9BB-49AF-BB3C-9DD68B5FF90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625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8785DC85-BDB5-4E98-BE49-00D49593EBC3}" type="slidenum">
              <a:rPr lang="en-US" sz="1000"/>
              <a:pPr algn="r" defTabSz="852488"/>
              <a:t>34</a:t>
            </a:fld>
            <a:endParaRPr lang="en-US" sz="100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General Descriptive Stats Using Microsoft Excel Functions</a:t>
            </a:r>
          </a:p>
        </p:txBody>
      </p:sp>
      <p:sp>
        <p:nvSpPr>
          <p:cNvPr id="96259" name="TextBox 11"/>
          <p:cNvSpPr txBox="1">
            <a:spLocks noChangeArrowheads="1"/>
          </p:cNvSpPr>
          <p:nvPr/>
        </p:nvSpPr>
        <p:spPr bwMode="auto">
          <a:xfrm>
            <a:off x="7543800" y="914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2"/>
          <a:srcRect t="15343" r="66667" b="53333"/>
          <a:stretch>
            <a:fillRect/>
          </a:stretch>
        </p:blipFill>
        <p:spPr bwMode="auto">
          <a:xfrm>
            <a:off x="609600" y="1676400"/>
            <a:ext cx="8056563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96054713-E309-43C4-B68C-34EA5D82627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2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728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9A8AF4A9-A2F1-4CCA-9C54-3F26488DB749}" type="slidenum">
              <a:rPr lang="en-US" sz="1000"/>
              <a:pPr algn="r" defTabSz="852488"/>
              <a:t>35</a:t>
            </a:fld>
            <a:endParaRPr lang="en-US" sz="1000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General Descriptive Stats Using Microsoft Excel Data Analysis Tool</a:t>
            </a:r>
          </a:p>
        </p:txBody>
      </p:sp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5257800" y="1752600"/>
            <a:ext cx="3505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SzPct val="85000"/>
              <a:buFontTx/>
              <a:buAutoNum type="arabicPeriod"/>
            </a:pPr>
            <a:r>
              <a:rPr lang="en-US">
                <a:latin typeface="Times New Roman" pitchFamily="18" charset="0"/>
              </a:rPr>
              <a:t>Select Data.</a:t>
            </a:r>
          </a:p>
          <a:p>
            <a:pPr marL="342900" indent="-342900" eaLnBrk="0" hangingPunct="0">
              <a:spcBef>
                <a:spcPct val="50000"/>
              </a:spcBef>
              <a:buSzPct val="85000"/>
              <a:buFontTx/>
              <a:buAutoNum type="arabicPeriod"/>
            </a:pPr>
            <a:r>
              <a:rPr lang="en-US">
                <a:latin typeface="Times New Roman" pitchFamily="18" charset="0"/>
              </a:rPr>
              <a:t>Select Data Analysis.</a:t>
            </a:r>
          </a:p>
          <a:p>
            <a:pPr marL="342900" indent="-342900" eaLnBrk="0" hangingPunct="0">
              <a:spcBef>
                <a:spcPct val="50000"/>
              </a:spcBef>
              <a:buSzPct val="85000"/>
              <a:buFontTx/>
              <a:buAutoNum type="arabicPeriod"/>
            </a:pPr>
            <a:r>
              <a:rPr lang="en-US">
                <a:latin typeface="Times New Roman" pitchFamily="18" charset="0"/>
              </a:rPr>
              <a:t>Select Descriptive Statistics and click OK.</a:t>
            </a:r>
          </a:p>
        </p:txBody>
      </p:sp>
      <p:pic>
        <p:nvPicPr>
          <p:cNvPr id="97284" name="Picture 11"/>
          <p:cNvPicPr>
            <a:picLocks noChangeAspect="1" noChangeArrowheads="1"/>
          </p:cNvPicPr>
          <p:nvPr/>
        </p:nvPicPr>
        <p:blipFill>
          <a:blip r:embed="rId2"/>
          <a:srcRect r="77083" b="70000"/>
          <a:stretch>
            <a:fillRect/>
          </a:stretch>
        </p:blipFill>
        <p:spPr bwMode="auto">
          <a:xfrm>
            <a:off x="228600" y="18288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12"/>
          <p:cNvPicPr>
            <a:picLocks noChangeAspect="1" noChangeArrowheads="1"/>
          </p:cNvPicPr>
          <p:nvPr/>
        </p:nvPicPr>
        <p:blipFill>
          <a:blip r:embed="rId3"/>
          <a:srcRect r="23973" b="63171"/>
          <a:stretch>
            <a:fillRect/>
          </a:stretch>
        </p:blipFill>
        <p:spPr bwMode="auto">
          <a:xfrm>
            <a:off x="95250" y="3886200"/>
            <a:ext cx="896143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Line 6"/>
          <p:cNvSpPr>
            <a:spLocks noChangeShapeType="1"/>
          </p:cNvSpPr>
          <p:nvPr/>
        </p:nvSpPr>
        <p:spPr bwMode="auto">
          <a:xfrm flipH="1">
            <a:off x="2667000" y="1981200"/>
            <a:ext cx="26670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8534400" y="2514600"/>
            <a:ext cx="76200" cy="1752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 flipH="1">
            <a:off x="2590800" y="3124200"/>
            <a:ext cx="2590800" cy="266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89" name="TextBox 11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2520EF51-1774-4A84-8F65-4E62A70BF1A3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830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41D557C4-29B3-4B5D-A7E9-6D12EE1C6940}" type="slidenum">
              <a:rPr lang="en-US" sz="1000"/>
              <a:pPr algn="r" defTabSz="852488"/>
              <a:t>36</a:t>
            </a:fld>
            <a:endParaRPr lang="en-US" sz="100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Descriptive Stats Using Microsoft Excel</a:t>
            </a:r>
          </a:p>
        </p:txBody>
      </p:sp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25146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4. Enter the cell range.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5. Check the Summary Statistics box.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6. Click OK</a:t>
            </a:r>
          </a:p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98308" name="Picture 9"/>
          <p:cNvPicPr>
            <a:picLocks noChangeAspect="1" noChangeArrowheads="1"/>
          </p:cNvPicPr>
          <p:nvPr/>
        </p:nvPicPr>
        <p:blipFill>
          <a:blip r:embed="rId2"/>
          <a:srcRect t="15207" r="67014" b="47221"/>
          <a:stretch>
            <a:fillRect/>
          </a:stretch>
        </p:blipFill>
        <p:spPr bwMode="auto">
          <a:xfrm>
            <a:off x="3429000" y="1905000"/>
            <a:ext cx="5565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Line 5"/>
          <p:cNvSpPr>
            <a:spLocks noChangeShapeType="1"/>
          </p:cNvSpPr>
          <p:nvPr/>
        </p:nvSpPr>
        <p:spPr bwMode="auto">
          <a:xfrm>
            <a:off x="1676400" y="2819400"/>
            <a:ext cx="47244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1828800" y="3733800"/>
            <a:ext cx="2895600" cy="1066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11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584DCE71-4991-477F-AB20-98A8B5BB5569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9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228600"/>
            <a:ext cx="5775325" cy="990600"/>
          </a:xfrm>
        </p:spPr>
        <p:txBody>
          <a:bodyPr/>
          <a:lstStyle/>
          <a:p>
            <a:pPr defTabSz="914400"/>
            <a:r>
              <a:rPr lang="en-US" smtClean="0"/>
              <a:t>Excel output</a:t>
            </a:r>
          </a:p>
        </p:txBody>
      </p:sp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254000" y="1600200"/>
            <a:ext cx="39957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2"/>
                </a:solidFill>
              </a:rPr>
              <a:t>Microsoft Excel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2"/>
                </a:solidFill>
              </a:rPr>
              <a:t>descriptive statistics output,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2"/>
                </a:solidFill>
              </a:rPr>
              <a:t>using the house price data:</a:t>
            </a:r>
          </a:p>
        </p:txBody>
      </p:sp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1143000" y="2971800"/>
            <a:ext cx="2057400" cy="2397125"/>
          </a:xfrm>
          <a:prstGeom prst="rect">
            <a:avLst/>
          </a:prstGeom>
          <a:solidFill>
            <a:srgbClr val="CBDDF7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House Prices: </a:t>
            </a:r>
            <a:br>
              <a:rPr lang="en-US" sz="2000" b="1"/>
            </a:br>
            <a:r>
              <a:rPr lang="en-US" sz="2000" b="1"/>
              <a:t/>
            </a:r>
            <a:br>
              <a:rPr lang="en-US" sz="2000" b="1"/>
            </a:br>
            <a:r>
              <a:rPr lang="en-US" sz="2000" b="1"/>
              <a:t>       $2,000,000</a:t>
            </a:r>
          </a:p>
          <a:p>
            <a:pPr eaLnBrk="0" hangingPunct="0"/>
            <a:r>
              <a:rPr lang="en-US" sz="2000" b="1"/>
              <a:t>            500,000</a:t>
            </a:r>
            <a:br>
              <a:rPr lang="en-US" sz="2000" b="1"/>
            </a:br>
            <a:r>
              <a:rPr lang="en-US" sz="2000" b="1"/>
              <a:t>            300,000</a:t>
            </a:r>
            <a:br>
              <a:rPr lang="en-US" sz="2000" b="1"/>
            </a:br>
            <a:r>
              <a:rPr lang="en-US" sz="2000" b="1"/>
              <a:t>            100,000</a:t>
            </a:r>
            <a:br>
              <a:rPr lang="en-US" sz="2000" b="1"/>
            </a:br>
            <a:r>
              <a:rPr lang="en-US" sz="2000" b="1"/>
              <a:t>            100,000</a:t>
            </a:r>
          </a:p>
          <a:p>
            <a:pPr eaLnBrk="0" hangingPunct="0"/>
            <a:endParaRPr lang="en-US" sz="1000" b="1"/>
          </a:p>
        </p:txBody>
      </p:sp>
      <p:pic>
        <p:nvPicPr>
          <p:cNvPr id="99332" name="Picture 15"/>
          <p:cNvPicPr>
            <a:picLocks noChangeAspect="1" noChangeArrowheads="1"/>
          </p:cNvPicPr>
          <p:nvPr/>
        </p:nvPicPr>
        <p:blipFill>
          <a:blip r:embed="rId3"/>
          <a:srcRect t="15868" r="85417" b="53333"/>
          <a:stretch>
            <a:fillRect/>
          </a:stretch>
        </p:blipFill>
        <p:spPr bwMode="auto">
          <a:xfrm>
            <a:off x="5105400" y="1600200"/>
            <a:ext cx="24384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9334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3DE7A49E-8F3D-4CB4-BB74-6BC5629EEED2}" type="slidenum">
              <a:rPr lang="en-US" sz="1000"/>
              <a:pPr algn="r" defTabSz="852488"/>
              <a:t>37</a:t>
            </a:fld>
            <a:endParaRPr lang="en-US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E1AF3F67-F59D-4AF2-A8F4-97A756282656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Minitab Output</a:t>
            </a:r>
          </a:p>
        </p:txBody>
      </p:sp>
      <p:sp>
        <p:nvSpPr>
          <p:cNvPr id="10137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/>
            <a:r>
              <a:rPr lang="en-US" sz="1000"/>
              <a:t>Chap 3-</a:t>
            </a:r>
            <a:fld id="{5D330FA0-1D8A-4789-A2CA-1D668B004B51}" type="slidenum">
              <a:rPr lang="en-US" sz="1000"/>
              <a:pPr algn="r"/>
              <a:t>38</a:t>
            </a:fld>
            <a:endParaRPr lang="en-US" sz="1000"/>
          </a:p>
        </p:txBody>
      </p:sp>
      <p:sp>
        <p:nvSpPr>
          <p:cNvPr id="101380" name="Rectangle 6"/>
          <p:cNvSpPr>
            <a:spLocks noChangeArrowheads="1"/>
          </p:cNvSpPr>
          <p:nvPr/>
        </p:nvSpPr>
        <p:spPr bwMode="auto">
          <a:xfrm>
            <a:off x="762000" y="2209800"/>
            <a:ext cx="6858000" cy="203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Descriptive Statistics: House Price </a:t>
            </a:r>
          </a:p>
          <a:p>
            <a:endParaRPr lang="en-US" sz="1400" b="1"/>
          </a:p>
          <a:p>
            <a:r>
              <a:rPr lang="en-US" sz="1400"/>
              <a:t>                    Total</a:t>
            </a:r>
          </a:p>
          <a:p>
            <a:r>
              <a:rPr lang="en-US" sz="1400"/>
              <a:t>Variable     Count    Mean  SE Mean   StDev     Variance           Sum  Minimum</a:t>
            </a:r>
          </a:p>
          <a:p>
            <a:r>
              <a:rPr lang="en-US" sz="1400"/>
              <a:t>House Price      5  600000   357771  800000  6.40000E+11  3000000   100000</a:t>
            </a:r>
          </a:p>
          <a:p>
            <a:endParaRPr lang="en-US" sz="1400"/>
          </a:p>
          <a:p>
            <a:r>
              <a:rPr lang="en-US" sz="1400"/>
              <a:t>                                               N for</a:t>
            </a:r>
          </a:p>
          <a:p>
            <a:r>
              <a:rPr lang="en-US" sz="1400"/>
              <a:t>Variable        Median  Maximum    Range    Mode    Skewness  Kurtosis</a:t>
            </a:r>
          </a:p>
          <a:p>
            <a:r>
              <a:rPr lang="en-US" sz="1400"/>
              <a:t>House Price  300000  2000000  1900000  100000      2.01           4.13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FED3FB44-8E7D-4D1A-8800-1C2872A16D4F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6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240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1399BA1A-6638-4B8A-BEDD-F809E7E677D1}" type="slidenum">
              <a:rPr lang="en-US" sz="1000"/>
              <a:pPr algn="r" defTabSz="852488"/>
              <a:t>39</a:t>
            </a:fld>
            <a:endParaRPr lang="en-US" sz="1000"/>
          </a:p>
        </p:txBody>
      </p:sp>
      <p:sp>
        <p:nvSpPr>
          <p:cNvPr id="1024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Quartile Measures</a:t>
            </a:r>
          </a:p>
        </p:txBody>
      </p:sp>
      <p:sp>
        <p:nvSpPr>
          <p:cNvPr id="1024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467600" cy="950913"/>
          </a:xfrm>
        </p:spPr>
        <p:txBody>
          <a:bodyPr/>
          <a:lstStyle/>
          <a:p>
            <a:pPr eaLnBrk="1" hangingPunct="1"/>
            <a:r>
              <a:rPr lang="en-US" sz="2400" smtClean="0"/>
              <a:t>Quartiles split the ranked data into 4 segments with an equal number of values per segment</a:t>
            </a:r>
          </a:p>
        </p:txBody>
      </p:sp>
      <p:grpSp>
        <p:nvGrpSpPr>
          <p:cNvPr id="102404" name="Group 26"/>
          <p:cNvGrpSpPr>
            <a:grpSpLocks/>
          </p:cNvGrpSpPr>
          <p:nvPr/>
        </p:nvGrpSpPr>
        <p:grpSpPr bwMode="auto">
          <a:xfrm>
            <a:off x="1752600" y="2667000"/>
            <a:ext cx="1219200" cy="457200"/>
            <a:chOff x="1008" y="1776"/>
            <a:chExt cx="768" cy="288"/>
          </a:xfrm>
        </p:grpSpPr>
        <p:sp>
          <p:nvSpPr>
            <p:cNvPr id="102423" name="Rectangle 6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4" name="Rectangle 10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25%</a:t>
              </a:r>
            </a:p>
          </p:txBody>
        </p:sp>
      </p:grpSp>
      <p:sp>
        <p:nvSpPr>
          <p:cNvPr id="102405" name="AutoShape 15"/>
          <p:cNvSpPr>
            <a:spLocks noChangeArrowheads="1"/>
          </p:cNvSpPr>
          <p:nvPr/>
        </p:nvSpPr>
        <p:spPr bwMode="auto">
          <a:xfrm rot="-5400000">
            <a:off x="2857500" y="32385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16"/>
          <p:cNvSpPr>
            <a:spLocks noChangeArrowheads="1"/>
          </p:cNvSpPr>
          <p:nvPr/>
        </p:nvSpPr>
        <p:spPr bwMode="auto">
          <a:xfrm>
            <a:off x="685800" y="40386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300">
                <a:solidFill>
                  <a:schemeClr val="folHlink"/>
                </a:solidFill>
              </a:rPr>
              <a:t>The first quartile, Q</a:t>
            </a:r>
            <a:r>
              <a:rPr lang="en-US" sz="2300" baseline="-25000">
                <a:solidFill>
                  <a:schemeClr val="folHlink"/>
                </a:solidFill>
              </a:rPr>
              <a:t>1</a:t>
            </a:r>
            <a:r>
              <a:rPr lang="en-US" sz="2300">
                <a:solidFill>
                  <a:schemeClr val="folHlink"/>
                </a:solidFill>
              </a:rPr>
              <a:t>, is the value for which 25% of the observations are smaller and 75% are larger</a:t>
            </a:r>
          </a:p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300">
                <a:solidFill>
                  <a:schemeClr val="folHlink"/>
                </a:solidFill>
              </a:rPr>
              <a:t>Q</a:t>
            </a:r>
            <a:r>
              <a:rPr lang="en-US" sz="2300" baseline="-25000">
                <a:solidFill>
                  <a:schemeClr val="folHlink"/>
                </a:solidFill>
              </a:rPr>
              <a:t>2</a:t>
            </a:r>
            <a:r>
              <a:rPr lang="en-US" sz="2300">
                <a:solidFill>
                  <a:schemeClr val="folHlink"/>
                </a:solidFill>
              </a:rPr>
              <a:t> is the same as the median (50% of the observations are smaller and 50% are larger)</a:t>
            </a:r>
          </a:p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300">
                <a:solidFill>
                  <a:schemeClr val="folHlink"/>
                </a:solidFill>
              </a:rPr>
              <a:t>Only 25% of the observations are greater than the third quartile</a:t>
            </a:r>
          </a:p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300">
              <a:solidFill>
                <a:schemeClr val="folHlink"/>
              </a:solidFill>
            </a:endParaRPr>
          </a:p>
        </p:txBody>
      </p:sp>
      <p:sp>
        <p:nvSpPr>
          <p:cNvPr id="102407" name="AutoShape 18"/>
          <p:cNvSpPr>
            <a:spLocks noChangeArrowheads="1"/>
          </p:cNvSpPr>
          <p:nvPr/>
        </p:nvSpPr>
        <p:spPr bwMode="auto">
          <a:xfrm rot="-5400000">
            <a:off x="4076700" y="32385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8" name="AutoShape 19"/>
          <p:cNvSpPr>
            <a:spLocks noChangeArrowheads="1"/>
          </p:cNvSpPr>
          <p:nvPr/>
        </p:nvSpPr>
        <p:spPr bwMode="auto">
          <a:xfrm rot="-5400000">
            <a:off x="5295900" y="32385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Rectangle 22"/>
          <p:cNvSpPr>
            <a:spLocks noChangeArrowheads="1"/>
          </p:cNvSpPr>
          <p:nvPr/>
        </p:nvSpPr>
        <p:spPr bwMode="auto">
          <a:xfrm>
            <a:off x="2667000" y="3429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300"/>
              <a:t>Q1</a:t>
            </a:r>
          </a:p>
        </p:txBody>
      </p:sp>
      <p:sp>
        <p:nvSpPr>
          <p:cNvPr id="102410" name="Rectangle 23"/>
          <p:cNvSpPr>
            <a:spLocks noChangeArrowheads="1"/>
          </p:cNvSpPr>
          <p:nvPr/>
        </p:nvSpPr>
        <p:spPr bwMode="auto">
          <a:xfrm>
            <a:off x="3886200" y="3429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300"/>
              <a:t>Q2</a:t>
            </a:r>
          </a:p>
        </p:txBody>
      </p:sp>
      <p:sp>
        <p:nvSpPr>
          <p:cNvPr id="102411" name="Rectangle 24"/>
          <p:cNvSpPr>
            <a:spLocks noChangeArrowheads="1"/>
          </p:cNvSpPr>
          <p:nvPr/>
        </p:nvSpPr>
        <p:spPr bwMode="auto">
          <a:xfrm>
            <a:off x="5105400" y="3429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300"/>
              <a:t>Q3</a:t>
            </a:r>
          </a:p>
        </p:txBody>
      </p:sp>
      <p:grpSp>
        <p:nvGrpSpPr>
          <p:cNvPr id="102412" name="Group 27"/>
          <p:cNvGrpSpPr>
            <a:grpSpLocks/>
          </p:cNvGrpSpPr>
          <p:nvPr/>
        </p:nvGrpSpPr>
        <p:grpSpPr bwMode="auto">
          <a:xfrm>
            <a:off x="2971800" y="2667000"/>
            <a:ext cx="1219200" cy="457200"/>
            <a:chOff x="1008" y="1776"/>
            <a:chExt cx="768" cy="288"/>
          </a:xfrm>
        </p:grpSpPr>
        <p:sp>
          <p:nvSpPr>
            <p:cNvPr id="102421" name="Rectangle 28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2" name="Rectangle 29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25%</a:t>
              </a:r>
            </a:p>
          </p:txBody>
        </p:sp>
      </p:grpSp>
      <p:grpSp>
        <p:nvGrpSpPr>
          <p:cNvPr id="102413" name="Group 30"/>
          <p:cNvGrpSpPr>
            <a:grpSpLocks/>
          </p:cNvGrpSpPr>
          <p:nvPr/>
        </p:nvGrpSpPr>
        <p:grpSpPr bwMode="auto">
          <a:xfrm>
            <a:off x="4191000" y="2667000"/>
            <a:ext cx="1219200" cy="457200"/>
            <a:chOff x="1008" y="1776"/>
            <a:chExt cx="768" cy="288"/>
          </a:xfrm>
        </p:grpSpPr>
        <p:sp>
          <p:nvSpPr>
            <p:cNvPr id="102419" name="Rectangle 31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0" name="Rectangle 32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25%</a:t>
              </a:r>
            </a:p>
          </p:txBody>
        </p:sp>
      </p:grpSp>
      <p:grpSp>
        <p:nvGrpSpPr>
          <p:cNvPr id="102414" name="Group 33"/>
          <p:cNvGrpSpPr>
            <a:grpSpLocks/>
          </p:cNvGrpSpPr>
          <p:nvPr/>
        </p:nvGrpSpPr>
        <p:grpSpPr bwMode="auto">
          <a:xfrm>
            <a:off x="5410200" y="2667000"/>
            <a:ext cx="1219200" cy="457200"/>
            <a:chOff x="1008" y="1776"/>
            <a:chExt cx="768" cy="288"/>
          </a:xfrm>
        </p:grpSpPr>
        <p:sp>
          <p:nvSpPr>
            <p:cNvPr id="102417" name="Rectangle 34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8" name="Rectangle 35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25%</a:t>
              </a:r>
            </a:p>
          </p:txBody>
        </p:sp>
      </p:grpSp>
      <p:sp>
        <p:nvSpPr>
          <p:cNvPr id="102415" name="TextBox 25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7D6891F5-BD88-4469-86B7-4FF43E47BCB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2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B91CF40B-7BFE-4164-ACE7-8761A0055AB5}" type="slidenum">
              <a:rPr lang="en-US" sz="1000"/>
              <a:pPr algn="r" defTabSz="852488"/>
              <a:t>4</a:t>
            </a:fld>
            <a:endParaRPr lang="en-US" sz="100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600" smtClean="0"/>
              <a:t>Measures of Central Tendency:</a:t>
            </a:r>
            <a:br>
              <a:rPr lang="en-US" sz="3600" smtClean="0"/>
            </a:br>
            <a:r>
              <a:rPr lang="en-US" sz="3600" smtClean="0"/>
              <a:t>The Mean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smtClean="0"/>
              <a:t>The arithmetic mean (often just called the “mean”) is the most common measure of central tendency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For a sample of size n: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838200" y="5781675"/>
            <a:ext cx="1905000" cy="466725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Sample size</a:t>
            </a:r>
          </a:p>
        </p:txBody>
      </p:sp>
      <p:sp>
        <p:nvSpPr>
          <p:cNvPr id="1031" name="Line 5"/>
          <p:cNvSpPr>
            <a:spLocks noChangeShapeType="1"/>
          </p:cNvSpPr>
          <p:nvPr/>
        </p:nvSpPr>
        <p:spPr bwMode="auto">
          <a:xfrm flipH="1">
            <a:off x="3886200" y="3581400"/>
            <a:ext cx="1981200" cy="9144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209800" y="4038600"/>
          <a:ext cx="4975225" cy="1570038"/>
        </p:xfrm>
        <a:graphic>
          <a:graphicData uri="http://schemas.openxmlformats.org/presentationml/2006/ole">
            <p:oleObj spid="_x0000_s1026" name="Equation" r:id="rId3" imgW="1930320" imgH="609480" progId="Equation.3">
              <p:embed/>
            </p:oleObj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6248400" y="5791200"/>
            <a:ext cx="2514600" cy="466725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Observed values</a:t>
            </a:r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 flipH="1" flipV="1">
            <a:off x="7162800" y="4800600"/>
            <a:ext cx="533400" cy="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7696200" y="4800600"/>
            <a:ext cx="0" cy="9906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5867400" y="3352800"/>
            <a:ext cx="1846263" cy="457200"/>
          </a:xfrm>
          <a:prstGeom prst="rect">
            <a:avLst/>
          </a:prstGeom>
          <a:solidFill>
            <a:srgbClr val="FDE0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i</a:t>
            </a:r>
            <a:r>
              <a:rPr lang="en-US" baseline="30000"/>
              <a:t>th</a:t>
            </a:r>
            <a:r>
              <a:rPr lang="en-US"/>
              <a:t> value</a:t>
            </a:r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2743200" y="5562600"/>
            <a:ext cx="533400" cy="2286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152400" y="3581400"/>
            <a:ext cx="2286000" cy="376238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Pronounced x-bar</a:t>
            </a:r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>
            <a:off x="1295400" y="3962400"/>
            <a:ext cx="990600" cy="6858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9" name="TextBox 1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5354C18F-7794-4DF8-93E1-48F838CAC488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3425" name="Slide Number Placeholder 3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AF5CD81F-3702-4D46-9CE2-7008D1676136}" type="slidenum">
              <a:rPr lang="en-US" sz="1000"/>
              <a:pPr algn="r" defTabSz="852488"/>
              <a:t>40</a:t>
            </a:fld>
            <a:endParaRPr lang="en-US" sz="100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5775325" cy="838200"/>
          </a:xfrm>
        </p:spPr>
        <p:txBody>
          <a:bodyPr/>
          <a:lstStyle/>
          <a:p>
            <a:pPr defTabSz="914400" eaLnBrk="1" hangingPunct="1"/>
            <a:r>
              <a:rPr lang="en-US" sz="3600" smtClean="0"/>
              <a:t>Quartile Measures:</a:t>
            </a:r>
            <a:br>
              <a:rPr lang="en-US" sz="3600" smtClean="0"/>
            </a:br>
            <a:r>
              <a:rPr lang="en-US" sz="3600" smtClean="0"/>
              <a:t>Locating Quartiles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6106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2"/>
                </a:solidFill>
              </a:rPr>
              <a:t>Find a quartile by determining the value in the appropriate position in the ranked data, where</a:t>
            </a:r>
          </a:p>
          <a:p>
            <a:pPr eaLnBrk="0" hangingPunct="0"/>
            <a:endParaRPr lang="en-US">
              <a:solidFill>
                <a:schemeClr val="bg2"/>
              </a:solidFill>
            </a:endParaRPr>
          </a:p>
          <a:p>
            <a:pPr eaLnBrk="0" hangingPunct="0"/>
            <a:r>
              <a:rPr lang="en-US">
                <a:solidFill>
                  <a:schemeClr val="bg2"/>
                </a:solidFill>
              </a:rPr>
              <a:t>  First quartile position:</a:t>
            </a:r>
            <a:r>
              <a:rPr lang="en-US"/>
              <a:t>  </a:t>
            </a:r>
            <a:r>
              <a:rPr lang="en-US">
                <a:solidFill>
                  <a:schemeClr val="hlink"/>
                </a:solidFill>
              </a:rPr>
              <a:t>	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1</a:t>
            </a:r>
            <a:r>
              <a:rPr lang="en-US" b="1">
                <a:solidFill>
                  <a:schemeClr val="folHlink"/>
                </a:solidFill>
              </a:rPr>
              <a:t> = (n+1)/4    </a:t>
            </a:r>
            <a:r>
              <a:rPr lang="en-US"/>
              <a:t>ranked value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  </a:t>
            </a:r>
            <a:r>
              <a:rPr lang="en-US">
                <a:solidFill>
                  <a:schemeClr val="bg2"/>
                </a:solidFill>
              </a:rPr>
              <a:t>Second quartile position:</a:t>
            </a:r>
            <a:r>
              <a:rPr lang="en-US"/>
              <a:t>  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2</a:t>
            </a:r>
            <a:r>
              <a:rPr lang="en-US" b="1">
                <a:solidFill>
                  <a:schemeClr val="folHlink"/>
                </a:solidFill>
              </a:rPr>
              <a:t> = (n+1)/2</a:t>
            </a:r>
            <a:r>
              <a:rPr lang="en-US"/>
              <a:t>  </a:t>
            </a:r>
            <a:r>
              <a:rPr lang="en-US">
                <a:solidFill>
                  <a:schemeClr val="hlink"/>
                </a:solidFill>
              </a:rPr>
              <a:t>  </a:t>
            </a:r>
            <a:r>
              <a:rPr lang="en-US"/>
              <a:t>ranked value</a:t>
            </a:r>
          </a:p>
          <a:p>
            <a:pPr eaLnBrk="0" hangingPunct="0"/>
            <a:endParaRPr lang="en-US">
              <a:solidFill>
                <a:schemeClr val="folHlink"/>
              </a:solidFill>
            </a:endParaRPr>
          </a:p>
          <a:p>
            <a:pPr eaLnBrk="0" hangingPunct="0"/>
            <a:r>
              <a:rPr lang="en-US"/>
              <a:t>  </a:t>
            </a:r>
            <a:r>
              <a:rPr lang="en-US">
                <a:solidFill>
                  <a:schemeClr val="bg2"/>
                </a:solidFill>
              </a:rPr>
              <a:t>Third quartile position:</a:t>
            </a:r>
            <a:r>
              <a:rPr lang="en-US"/>
              <a:t>   	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3</a:t>
            </a:r>
            <a:r>
              <a:rPr lang="en-US" b="1">
                <a:solidFill>
                  <a:schemeClr val="folHlink"/>
                </a:solidFill>
              </a:rPr>
              <a:t> = 3(n+1)/4  </a:t>
            </a:r>
            <a:r>
              <a:rPr lang="en-US"/>
              <a:t>ranked value</a:t>
            </a:r>
          </a:p>
          <a:p>
            <a:pPr eaLnBrk="0" hangingPunct="0"/>
            <a:endParaRPr lang="en-US">
              <a:solidFill>
                <a:schemeClr val="hlink"/>
              </a:solidFill>
            </a:endParaRPr>
          </a:p>
          <a:p>
            <a:pPr eaLnBrk="0" hangingPunct="0">
              <a:lnSpc>
                <a:spcPct val="50000"/>
              </a:lnSpc>
            </a:pPr>
            <a:endParaRPr lang="en-US">
              <a:solidFill>
                <a:schemeClr val="hlink"/>
              </a:solidFill>
            </a:endParaRPr>
          </a:p>
          <a:p>
            <a:pPr eaLnBrk="0" hangingPunct="0">
              <a:lnSpc>
                <a:spcPct val="70000"/>
              </a:lnSpc>
            </a:pPr>
            <a:r>
              <a:rPr lang="en-US"/>
              <a:t>		  </a:t>
            </a:r>
            <a:r>
              <a:rPr lang="en-US">
                <a:solidFill>
                  <a:schemeClr val="bg2"/>
                </a:solidFill>
              </a:rPr>
              <a:t>where</a:t>
            </a:r>
            <a:r>
              <a:rPr lang="en-US"/>
              <a:t>  </a:t>
            </a:r>
            <a:r>
              <a:rPr lang="en-US" b="1">
                <a:solidFill>
                  <a:schemeClr val="folHlink"/>
                </a:solidFill>
              </a:rPr>
              <a:t>n</a:t>
            </a:r>
            <a:r>
              <a:rPr lang="en-US"/>
              <a:t>  </a:t>
            </a:r>
            <a:r>
              <a:rPr lang="en-US">
                <a:solidFill>
                  <a:schemeClr val="bg2"/>
                </a:solidFill>
              </a:rPr>
              <a:t>is the number of observed values</a:t>
            </a:r>
          </a:p>
        </p:txBody>
      </p:sp>
      <p:sp>
        <p:nvSpPr>
          <p:cNvPr id="103428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E8F45C06-4CC2-441F-9C26-CA83FAC007CE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444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234DFD8F-B602-4D20-AB21-BCAB7E8E6897}" type="slidenum">
              <a:rPr lang="en-US" sz="1000"/>
              <a:pPr algn="r" defTabSz="852488"/>
              <a:t>41</a:t>
            </a:fld>
            <a:endParaRPr lang="en-US" sz="100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Quartile Measures:</a:t>
            </a:r>
            <a:br>
              <a:rPr lang="en-US" sz="3600" smtClean="0"/>
            </a:br>
            <a:r>
              <a:rPr lang="en-US" sz="3600" smtClean="0"/>
              <a:t>Calculation Rules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When calculating the ranked position use the following rules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the result is a whole number then it is the ranked position to use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the result is a fractional half (e.g. 2.5, 7.5, 8.5, etc.) then average the two corresponding data values.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the result is not a whole number or a fractional half then round the result to the nearest integer to find the ranked position.</a:t>
            </a:r>
          </a:p>
        </p:txBody>
      </p:sp>
      <p:sp>
        <p:nvSpPr>
          <p:cNvPr id="104452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74B6B34F-03E8-4733-A04F-670D216B771D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2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547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89C67405-613D-46D6-B0E2-9BFB9D8278CE}" type="slidenum">
              <a:rPr lang="en-US" sz="1000"/>
              <a:pPr algn="r" defTabSz="852488"/>
              <a:t>42</a:t>
            </a:fld>
            <a:endParaRPr lang="en-US" sz="1000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4572000" y="4953000"/>
            <a:ext cx="16002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743200" y="3657600"/>
            <a:ext cx="29718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Rectangle 17"/>
          <p:cNvSpPr>
            <a:spLocks noChangeArrowheads="1"/>
          </p:cNvSpPr>
          <p:nvPr/>
        </p:nvSpPr>
        <p:spPr bwMode="auto">
          <a:xfrm>
            <a:off x="533400" y="32766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    (n = 9)</a:t>
            </a:r>
          </a:p>
          <a:p>
            <a:pPr marL="320675" indent="-320675" defTabSz="852488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    Q</a:t>
            </a:r>
            <a:r>
              <a:rPr lang="en-US" baseline="-25000"/>
              <a:t>1</a:t>
            </a:r>
            <a:r>
              <a:rPr lang="en-US"/>
              <a:t>  is in the</a:t>
            </a:r>
            <a:r>
              <a:rPr lang="en-US" sz="1900"/>
              <a:t>    </a:t>
            </a:r>
            <a:r>
              <a:rPr lang="en-US">
                <a:solidFill>
                  <a:schemeClr val="folHlink"/>
                </a:solidFill>
              </a:rPr>
              <a:t>(9+1)/4 = 2.5 position </a:t>
            </a:r>
            <a:r>
              <a:rPr lang="en-US"/>
              <a:t>of the ranked data</a:t>
            </a:r>
          </a:p>
          <a:p>
            <a:pPr marL="320675" indent="-320675" defTabSz="852488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	</a:t>
            </a:r>
            <a:r>
              <a:rPr lang="en-US"/>
              <a:t>so use the value half way between the 2</a:t>
            </a:r>
            <a:r>
              <a:rPr lang="en-US" baseline="30000"/>
              <a:t>nd</a:t>
            </a:r>
            <a:r>
              <a:rPr lang="en-US"/>
              <a:t> and 3</a:t>
            </a:r>
            <a:r>
              <a:rPr lang="en-US" baseline="30000"/>
              <a:t>rd</a:t>
            </a:r>
            <a:r>
              <a:rPr lang="en-US"/>
              <a:t> values,</a:t>
            </a:r>
          </a:p>
          <a:p>
            <a:pPr marL="320675" indent="-320675" defTabSz="852488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					</a:t>
            </a:r>
            <a:r>
              <a:rPr lang="en-US"/>
              <a:t>so    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1</a:t>
            </a:r>
            <a:r>
              <a:rPr lang="en-US" b="1">
                <a:solidFill>
                  <a:schemeClr val="folHlink"/>
                </a:solidFill>
              </a:rPr>
              <a:t> = 12.5</a:t>
            </a:r>
          </a:p>
        </p:txBody>
      </p:sp>
      <p:sp>
        <p:nvSpPr>
          <p:cNvPr id="1054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Quartile Measures:</a:t>
            </a:r>
            <a:br>
              <a:rPr lang="en-US" sz="3600" smtClean="0"/>
            </a:br>
            <a:r>
              <a:rPr lang="en-US" sz="3600" smtClean="0"/>
              <a:t>Locating Quartiles</a:t>
            </a:r>
          </a:p>
        </p:txBody>
      </p:sp>
      <p:sp>
        <p:nvSpPr>
          <p:cNvPr id="105478" name="Rectangle 14"/>
          <p:cNvSpPr>
            <a:spLocks noChangeArrowheads="1"/>
          </p:cNvSpPr>
          <p:nvPr/>
        </p:nvSpPr>
        <p:spPr bwMode="auto">
          <a:xfrm>
            <a:off x="457200" y="1676400"/>
            <a:ext cx="8310563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Sample Data in Ordered Array:  </a:t>
            </a:r>
            <a:r>
              <a:rPr lang="en-US" sz="2000" b="1">
                <a:solidFill>
                  <a:schemeClr val="tx2"/>
                </a:solidFill>
              </a:rPr>
              <a:t>11   12   13   16   16   17   18   21   22</a:t>
            </a:r>
            <a:r>
              <a:rPr lang="en-US" b="1"/>
              <a:t>  </a:t>
            </a:r>
          </a:p>
        </p:txBody>
      </p:sp>
      <p:sp>
        <p:nvSpPr>
          <p:cNvPr id="105479" name="AutoShape 25"/>
          <p:cNvSpPr>
            <a:spLocks noChangeArrowheads="1"/>
          </p:cNvSpPr>
          <p:nvPr/>
        </p:nvSpPr>
        <p:spPr bwMode="auto">
          <a:xfrm rot="-5400000">
            <a:off x="4957763" y="3086100"/>
            <a:ext cx="609600" cy="228600"/>
          </a:xfrm>
          <a:prstGeom prst="rightArrow">
            <a:avLst>
              <a:gd name="adj1" fmla="val 51398"/>
              <a:gd name="adj2" fmla="val 71432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Rectangle 27"/>
          <p:cNvSpPr>
            <a:spLocks noChangeArrowheads="1"/>
          </p:cNvSpPr>
          <p:nvPr/>
        </p:nvSpPr>
        <p:spPr bwMode="auto">
          <a:xfrm>
            <a:off x="1828800" y="5791200"/>
            <a:ext cx="6096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Q</a:t>
            </a:r>
            <a:r>
              <a:rPr lang="en-US" sz="2000" baseline="-25000"/>
              <a:t>1</a:t>
            </a:r>
            <a:r>
              <a:rPr lang="en-US" sz="2000"/>
              <a:t> and Q</a:t>
            </a:r>
            <a:r>
              <a:rPr lang="en-US" sz="2000" baseline="-25000"/>
              <a:t>3</a:t>
            </a:r>
            <a:r>
              <a:rPr lang="en-US" sz="2000"/>
              <a:t> are measures of non-central location</a:t>
            </a:r>
          </a:p>
          <a:p>
            <a:r>
              <a:rPr lang="en-US" sz="2000"/>
              <a:t> Q</a:t>
            </a:r>
            <a:r>
              <a:rPr lang="en-US" sz="2000" baseline="-25000"/>
              <a:t>2</a:t>
            </a:r>
            <a:r>
              <a:rPr lang="en-US" sz="2000"/>
              <a:t> = median, is a measure of central tendency</a:t>
            </a:r>
          </a:p>
        </p:txBody>
      </p:sp>
      <p:sp>
        <p:nvSpPr>
          <p:cNvPr id="105481" name="TextBox 11"/>
          <p:cNvSpPr txBox="1">
            <a:spLocks noChangeArrowheads="1"/>
          </p:cNvSpPr>
          <p:nvPr/>
        </p:nvSpPr>
        <p:spPr bwMode="auto">
          <a:xfrm>
            <a:off x="76200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7D3319EA-83CA-4D17-90A8-B7652FBE2BCC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9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649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670537AD-E898-4CD9-8497-E52FEBA20009}" type="slidenum">
              <a:rPr lang="en-US" sz="1000"/>
              <a:pPr algn="r" defTabSz="852488"/>
              <a:t>43</a:t>
            </a:fld>
            <a:endParaRPr lang="en-US" sz="1000"/>
          </a:p>
        </p:txBody>
      </p:sp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381000" y="2209800"/>
            <a:ext cx="845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    (n = 9)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Q</a:t>
            </a:r>
            <a:r>
              <a:rPr lang="en-US" baseline="-25000"/>
              <a:t>1</a:t>
            </a:r>
            <a:r>
              <a:rPr lang="en-US"/>
              <a:t> is in the</a:t>
            </a:r>
            <a:r>
              <a:rPr lang="en-US" sz="1900"/>
              <a:t>  </a:t>
            </a:r>
            <a:r>
              <a:rPr lang="en-US">
                <a:solidFill>
                  <a:schemeClr val="folHlink"/>
                </a:solidFill>
              </a:rPr>
              <a:t>(9+1)/4 = 2.5 position </a:t>
            </a:r>
            <a:r>
              <a:rPr lang="en-US"/>
              <a:t>of the ranked data,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					</a:t>
            </a:r>
            <a:r>
              <a:rPr lang="en-US"/>
              <a:t>so    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1</a:t>
            </a:r>
            <a:r>
              <a:rPr lang="en-US" b="1">
                <a:solidFill>
                  <a:schemeClr val="folHlink"/>
                </a:solidFill>
              </a:rPr>
              <a:t> = (12+13)/2 = 12.5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000" b="1">
              <a:solidFill>
                <a:schemeClr val="folHlink"/>
              </a:solidFill>
            </a:endParaRP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Q</a:t>
            </a:r>
            <a:r>
              <a:rPr lang="en-US" baseline="-25000"/>
              <a:t>2</a:t>
            </a:r>
            <a:r>
              <a:rPr lang="en-US"/>
              <a:t> is in the</a:t>
            </a:r>
            <a:r>
              <a:rPr lang="en-US" sz="1900"/>
              <a:t>  </a:t>
            </a:r>
            <a:r>
              <a:rPr lang="en-US">
                <a:solidFill>
                  <a:schemeClr val="folHlink"/>
                </a:solidFill>
              </a:rPr>
              <a:t>(9+1)/2 = 5</a:t>
            </a:r>
            <a:r>
              <a:rPr lang="en-US" baseline="30000">
                <a:solidFill>
                  <a:schemeClr val="folHlink"/>
                </a:solidFill>
              </a:rPr>
              <a:t>th</a:t>
            </a:r>
            <a:r>
              <a:rPr lang="en-US">
                <a:solidFill>
                  <a:schemeClr val="folHlink"/>
                </a:solidFill>
              </a:rPr>
              <a:t> position </a:t>
            </a:r>
            <a:r>
              <a:rPr lang="en-US"/>
              <a:t>of the ranked data,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					</a:t>
            </a:r>
            <a:r>
              <a:rPr lang="en-US"/>
              <a:t>so    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2</a:t>
            </a:r>
            <a:r>
              <a:rPr lang="en-US" b="1">
                <a:solidFill>
                  <a:schemeClr val="folHlink"/>
                </a:solidFill>
              </a:rPr>
              <a:t> = median = 16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000"/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Q</a:t>
            </a:r>
            <a:r>
              <a:rPr lang="en-US" baseline="-25000"/>
              <a:t>3</a:t>
            </a:r>
            <a:r>
              <a:rPr lang="en-US"/>
              <a:t> is in the</a:t>
            </a:r>
            <a:r>
              <a:rPr lang="en-US" sz="1900"/>
              <a:t>  </a:t>
            </a:r>
            <a:r>
              <a:rPr lang="en-US">
                <a:solidFill>
                  <a:schemeClr val="folHlink"/>
                </a:solidFill>
              </a:rPr>
              <a:t>3(9+1)/4 = 7.5 position </a:t>
            </a:r>
            <a:r>
              <a:rPr lang="en-US"/>
              <a:t>of the ranked data,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					</a:t>
            </a:r>
            <a:r>
              <a:rPr lang="en-US"/>
              <a:t>so    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3</a:t>
            </a:r>
            <a:r>
              <a:rPr lang="en-US" b="1">
                <a:solidFill>
                  <a:schemeClr val="folHlink"/>
                </a:solidFill>
              </a:rPr>
              <a:t> = (18+21)/2 = 19.5</a:t>
            </a:r>
          </a:p>
        </p:txBody>
      </p:sp>
      <p:sp>
        <p:nvSpPr>
          <p:cNvPr id="106499" name="Rectangle 5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612062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Quartile Measures</a:t>
            </a:r>
            <a:br>
              <a:rPr lang="en-US" sz="3600" smtClean="0"/>
            </a:br>
            <a:r>
              <a:rPr lang="en-US" sz="3600" smtClean="0"/>
              <a:t>Calculating The Quartiles:  Example</a:t>
            </a:r>
          </a:p>
        </p:txBody>
      </p:sp>
      <p:sp>
        <p:nvSpPr>
          <p:cNvPr id="106500" name="Rectangle 6"/>
          <p:cNvSpPr>
            <a:spLocks noChangeArrowheads="1"/>
          </p:cNvSpPr>
          <p:nvPr/>
        </p:nvSpPr>
        <p:spPr bwMode="auto">
          <a:xfrm>
            <a:off x="609600" y="1600200"/>
            <a:ext cx="8310563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Sample Data in Ordered Array:  </a:t>
            </a:r>
            <a:r>
              <a:rPr lang="en-US" sz="2000" b="1">
                <a:solidFill>
                  <a:schemeClr val="tx2"/>
                </a:solidFill>
              </a:rPr>
              <a:t>11   12   13   16   16   17   18   21   22</a:t>
            </a:r>
            <a:r>
              <a:rPr lang="en-US" b="1"/>
              <a:t>  </a:t>
            </a:r>
          </a:p>
        </p:txBody>
      </p:sp>
      <p:sp>
        <p:nvSpPr>
          <p:cNvPr id="106501" name="Rectangle 11"/>
          <p:cNvSpPr>
            <a:spLocks noChangeArrowheads="1"/>
          </p:cNvSpPr>
          <p:nvPr/>
        </p:nvSpPr>
        <p:spPr bwMode="auto">
          <a:xfrm>
            <a:off x="1524000" y="5715000"/>
            <a:ext cx="6096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Q</a:t>
            </a:r>
            <a:r>
              <a:rPr lang="en-US" sz="2000" baseline="-25000"/>
              <a:t>1</a:t>
            </a:r>
            <a:r>
              <a:rPr lang="en-US" sz="2000"/>
              <a:t> and Q</a:t>
            </a:r>
            <a:r>
              <a:rPr lang="en-US" sz="2000" baseline="-25000"/>
              <a:t>3</a:t>
            </a:r>
            <a:r>
              <a:rPr lang="en-US" sz="2000"/>
              <a:t> are measures of non-central location</a:t>
            </a:r>
          </a:p>
          <a:p>
            <a:r>
              <a:rPr lang="en-US" sz="2000"/>
              <a:t> Q</a:t>
            </a:r>
            <a:r>
              <a:rPr lang="en-US" sz="2000" baseline="-25000"/>
              <a:t>2</a:t>
            </a:r>
            <a:r>
              <a:rPr lang="en-US" sz="2000"/>
              <a:t> = median, is a measure of central tendency</a:t>
            </a:r>
          </a:p>
        </p:txBody>
      </p:sp>
      <p:sp>
        <p:nvSpPr>
          <p:cNvPr id="106502" name="TextBox 8"/>
          <p:cNvSpPr txBox="1">
            <a:spLocks noChangeArrowheads="1"/>
          </p:cNvSpPr>
          <p:nvPr/>
        </p:nvSpPr>
        <p:spPr bwMode="auto">
          <a:xfrm>
            <a:off x="76200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DB5D26BE-79D0-4092-B3B3-F2CF685D0EA9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752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AEECC524-0F43-4187-9EAC-648AAEE42836}" type="slidenum">
              <a:rPr lang="en-US" sz="1000"/>
              <a:pPr algn="r" defTabSz="852488"/>
              <a:t>44</a:t>
            </a:fld>
            <a:endParaRPr lang="en-US" sz="100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3" y="228600"/>
            <a:ext cx="6802437" cy="990600"/>
          </a:xfrm>
        </p:spPr>
        <p:txBody>
          <a:bodyPr/>
          <a:lstStyle/>
          <a:p>
            <a:pPr defTabSz="914400" eaLnBrk="1" hangingPunct="1"/>
            <a:r>
              <a:rPr lang="en-US" sz="3600" smtClean="0"/>
              <a:t>Quartile Measures:</a:t>
            </a:r>
            <a:br>
              <a:rPr lang="en-US" sz="3600" smtClean="0"/>
            </a:br>
            <a:r>
              <a:rPr lang="en-US" sz="3600" smtClean="0"/>
              <a:t>The Interquartile Range (IQR)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01000" cy="43434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400" smtClean="0"/>
              <a:t>The IQR is Q</a:t>
            </a:r>
            <a:r>
              <a:rPr lang="en-US" sz="2400" baseline="-25000" smtClean="0"/>
              <a:t>3</a:t>
            </a:r>
            <a:r>
              <a:rPr lang="en-US" sz="2400" smtClean="0"/>
              <a:t> – Q</a:t>
            </a:r>
            <a:r>
              <a:rPr lang="en-US" sz="2400" baseline="-25000" smtClean="0"/>
              <a:t>1</a:t>
            </a:r>
            <a:r>
              <a:rPr lang="en-US" sz="2400" smtClean="0"/>
              <a:t> and measures the spread in the middle 50% of the data</a:t>
            </a:r>
          </a:p>
          <a:p>
            <a:pPr marL="342900" indent="-342900" defTabSz="914400" eaLnBrk="1" hangingPunct="1"/>
            <a:endParaRPr lang="en-US" sz="1200" smtClean="0"/>
          </a:p>
          <a:p>
            <a:pPr marL="342900" indent="-342900" defTabSz="914400" eaLnBrk="1" hangingPunct="1"/>
            <a:r>
              <a:rPr lang="en-US" sz="2400" smtClean="0"/>
              <a:t>The IQR is also called the midspread because it covers the middle 50% of the data</a:t>
            </a:r>
          </a:p>
          <a:p>
            <a:pPr marL="342900" indent="-342900" defTabSz="914400" eaLnBrk="1" hangingPunct="1"/>
            <a:endParaRPr lang="en-US" sz="1200" smtClean="0"/>
          </a:p>
          <a:p>
            <a:pPr marL="342900" indent="-342900" defTabSz="914400" eaLnBrk="1" hangingPunct="1"/>
            <a:r>
              <a:rPr lang="en-US" sz="2400" smtClean="0"/>
              <a:t>The IQR is a measure of variability that is not influenced by outliers or extreme values</a:t>
            </a:r>
          </a:p>
          <a:p>
            <a:pPr marL="342900" indent="-342900" defTabSz="914400" eaLnBrk="1" hangingPunct="1"/>
            <a:endParaRPr lang="en-US" sz="1200" smtClean="0"/>
          </a:p>
          <a:p>
            <a:pPr marL="342900" indent="-342900" defTabSz="914400" eaLnBrk="1" hangingPunct="1"/>
            <a:r>
              <a:rPr lang="en-US" sz="2400" smtClean="0"/>
              <a:t>Measures like Q</a:t>
            </a:r>
            <a:r>
              <a:rPr lang="en-US" sz="2400" baseline="-25000" smtClean="0"/>
              <a:t>1</a:t>
            </a:r>
            <a:r>
              <a:rPr lang="en-US" sz="2400" smtClean="0"/>
              <a:t>, Q</a:t>
            </a:r>
            <a:r>
              <a:rPr lang="en-US" sz="2400" baseline="-25000" smtClean="0"/>
              <a:t>3</a:t>
            </a:r>
            <a:r>
              <a:rPr lang="en-US" sz="2400" smtClean="0"/>
              <a:t>, and IQR that are not influenced by outliers are called resistant measures</a:t>
            </a:r>
            <a:endParaRPr lang="en-US" sz="2400" baseline="-25000" smtClean="0"/>
          </a:p>
          <a:p>
            <a:pPr marL="342900" indent="-342900" defTabSz="914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107524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CAD5C437-3476-4E4F-9597-4F680A61A686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2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854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EB76DD07-B3CF-49F8-BB91-9430CB4D07D5}" type="slidenum">
              <a:rPr lang="en-US" sz="1000"/>
              <a:pPr algn="r" defTabSz="852488"/>
              <a:t>45</a:t>
            </a:fld>
            <a:endParaRPr lang="en-US" sz="100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162800" cy="892175"/>
          </a:xfrm>
        </p:spPr>
        <p:txBody>
          <a:bodyPr/>
          <a:lstStyle/>
          <a:p>
            <a:pPr defTabSz="914400" eaLnBrk="1" hangingPunct="1"/>
            <a:r>
              <a:rPr lang="en-US" sz="3600" smtClean="0"/>
              <a:t>Calculating The Interquartile Range</a:t>
            </a:r>
          </a:p>
        </p:txBody>
      </p:sp>
      <p:sp>
        <p:nvSpPr>
          <p:cNvPr id="108547" name="Line 3"/>
          <p:cNvSpPr>
            <a:spLocks noChangeShapeType="1"/>
          </p:cNvSpPr>
          <p:nvPr/>
        </p:nvSpPr>
        <p:spPr bwMode="auto">
          <a:xfrm>
            <a:off x="3429000" y="4800600"/>
            <a:ext cx="2514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8" name="Freeform 4"/>
          <p:cNvSpPr>
            <a:spLocks/>
          </p:cNvSpPr>
          <p:nvPr/>
        </p:nvSpPr>
        <p:spPr bwMode="auto">
          <a:xfrm>
            <a:off x="3417888" y="3357563"/>
            <a:ext cx="2516187" cy="528637"/>
          </a:xfrm>
          <a:custGeom>
            <a:avLst/>
            <a:gdLst>
              <a:gd name="T0" fmla="*/ 0 w 1585"/>
              <a:gd name="T1" fmla="*/ 876033045 h 318"/>
              <a:gd name="T2" fmla="*/ 2147483647 w 1585"/>
              <a:gd name="T3" fmla="*/ 876033045 h 318"/>
              <a:gd name="T4" fmla="*/ 2147483647 w 1585"/>
              <a:gd name="T5" fmla="*/ 0 h 318"/>
              <a:gd name="T6" fmla="*/ 0 w 1585"/>
              <a:gd name="T7" fmla="*/ 0 h 318"/>
              <a:gd name="T8" fmla="*/ 0 w 1585"/>
              <a:gd name="T9" fmla="*/ 876033045 h 3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5"/>
              <a:gd name="T16" fmla="*/ 0 h 318"/>
              <a:gd name="T17" fmla="*/ 1585 w 1585"/>
              <a:gd name="T18" fmla="*/ 318 h 3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5" h="318">
                <a:moveTo>
                  <a:pt x="0" y="317"/>
                </a:moveTo>
                <a:lnTo>
                  <a:pt x="1584" y="317"/>
                </a:lnTo>
                <a:lnTo>
                  <a:pt x="1584" y="0"/>
                </a:lnTo>
                <a:lnTo>
                  <a:pt x="0" y="0"/>
                </a:lnTo>
                <a:lnTo>
                  <a:pt x="0" y="317"/>
                </a:lnTo>
              </a:path>
            </a:pathLst>
          </a:custGeom>
          <a:noFill/>
          <a:ln w="254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 flipV="1">
            <a:off x="4876800" y="3352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4267200" y="2514600"/>
            <a:ext cx="11826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/>
              <a:t>Median</a:t>
            </a:r>
          </a:p>
          <a:p>
            <a:pPr algn="ctr" eaLnBrk="0" hangingPunct="0"/>
            <a:r>
              <a:rPr lang="en-US"/>
              <a:t>(Q</a:t>
            </a:r>
            <a:r>
              <a:rPr lang="en-US" baseline="-25000"/>
              <a:t>2</a:t>
            </a:r>
            <a:r>
              <a:rPr lang="en-US"/>
              <a:t>)</a:t>
            </a:r>
            <a:endParaRPr lang="en-US">
              <a:solidFill>
                <a:srgbClr val="FFFF66"/>
              </a:solidFill>
            </a:endParaRP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 flipV="1">
            <a:off x="5943600" y="3657600"/>
            <a:ext cx="1143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1676400" y="3657600"/>
            <a:ext cx="1752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 flipV="1">
            <a:off x="7086600" y="3276600"/>
            <a:ext cx="0" cy="685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 flipV="1">
            <a:off x="1676400" y="3352800"/>
            <a:ext cx="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6781800" y="2590800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7010400" y="2819400"/>
            <a:ext cx="1281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maximum</a:t>
            </a:r>
            <a:endParaRPr lang="en-US" sz="2000">
              <a:solidFill>
                <a:srgbClr val="FFFF66"/>
              </a:solidFill>
            </a:endParaRPr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7969250" y="303847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1295400" y="2667000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/>
              <a:t>X</a:t>
            </a:r>
            <a:endParaRPr lang="en-US">
              <a:solidFill>
                <a:srgbClr val="FFFF66"/>
              </a:solidFill>
            </a:endParaRPr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1524000" y="2895600"/>
            <a:ext cx="1211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minimum</a:t>
            </a:r>
            <a:endParaRPr lang="en-US" sz="2000">
              <a:solidFill>
                <a:srgbClr val="FFFF66"/>
              </a:solidFill>
            </a:endParaRPr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2605088" y="313690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3228975" y="2743200"/>
            <a:ext cx="530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/>
              <a:t>Q</a:t>
            </a:r>
            <a:r>
              <a:rPr lang="en-US" baseline="-25000"/>
              <a:t>1</a:t>
            </a: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5667375" y="2743200"/>
            <a:ext cx="530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/>
              <a:t>Q</a:t>
            </a:r>
            <a:r>
              <a:rPr lang="en-US" baseline="-25000"/>
              <a:t>3</a:t>
            </a:r>
          </a:p>
        </p:txBody>
      </p:sp>
      <p:sp>
        <p:nvSpPr>
          <p:cNvPr id="108563" name="Rectangle 19"/>
          <p:cNvSpPr>
            <a:spLocks noChangeArrowheads="1"/>
          </p:cNvSpPr>
          <p:nvPr/>
        </p:nvSpPr>
        <p:spPr bwMode="auto">
          <a:xfrm>
            <a:off x="1066800" y="2057400"/>
            <a:ext cx="3160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Example box plot for:</a:t>
            </a:r>
          </a:p>
        </p:txBody>
      </p:sp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2209800" y="3352800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25%                 25%               25%          25%</a:t>
            </a:r>
          </a:p>
        </p:txBody>
      </p:sp>
      <p:sp>
        <p:nvSpPr>
          <p:cNvPr id="108565" name="Rectangle 21"/>
          <p:cNvSpPr>
            <a:spLocks noChangeArrowheads="1"/>
          </p:cNvSpPr>
          <p:nvPr/>
        </p:nvSpPr>
        <p:spPr bwMode="auto">
          <a:xfrm>
            <a:off x="1447800" y="3937000"/>
            <a:ext cx="5857875" cy="396875"/>
          </a:xfrm>
          <a:prstGeom prst="rect">
            <a:avLst/>
          </a:prstGeom>
          <a:solidFill>
            <a:srgbClr val="FDE0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12                     30                 45           57            70</a:t>
            </a:r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 flipV="1">
            <a:off x="5943600" y="4343400"/>
            <a:ext cx="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7" name="Line 23"/>
          <p:cNvSpPr>
            <a:spLocks noChangeShapeType="1"/>
          </p:cNvSpPr>
          <p:nvPr/>
        </p:nvSpPr>
        <p:spPr bwMode="auto">
          <a:xfrm flipV="1">
            <a:off x="3429000" y="4343400"/>
            <a:ext cx="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8" name="Rectangle 24"/>
          <p:cNvSpPr>
            <a:spLocks noChangeArrowheads="1"/>
          </p:cNvSpPr>
          <p:nvPr/>
        </p:nvSpPr>
        <p:spPr bwMode="auto">
          <a:xfrm>
            <a:off x="3352800" y="49530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Interquartile range </a:t>
            </a:r>
          </a:p>
          <a:p>
            <a:r>
              <a:rPr lang="en-US">
                <a:solidFill>
                  <a:schemeClr val="folHlink"/>
                </a:solidFill>
              </a:rPr>
              <a:t>   = 57 – 30 = 27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108569" name="TextBox 2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F38964B0-F43D-471D-8AD6-4A645351F728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0956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4A996FAC-BD19-4970-BD31-DC8886C308C5}" type="slidenum">
              <a:rPr lang="en-US" sz="1000"/>
              <a:pPr algn="r" defTabSz="852488"/>
              <a:t>46</a:t>
            </a:fld>
            <a:endParaRPr lang="en-US" sz="100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Five-Number Summary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1910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The five numbers that help describe the center, spread and shape of data are: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700" smtClean="0">
                <a:latin typeface="Times New Roman" pitchFamily="18" charset="0"/>
              </a:rPr>
              <a:t>X</a:t>
            </a:r>
            <a:r>
              <a:rPr lang="en-US" sz="2700" baseline="-25000" smtClean="0">
                <a:latin typeface="Times New Roman" pitchFamily="18" charset="0"/>
              </a:rPr>
              <a:t>smallest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700" smtClean="0">
                <a:latin typeface="Times New Roman" pitchFamily="18" charset="0"/>
              </a:rPr>
              <a:t>First Quartile (Q</a:t>
            </a:r>
            <a:r>
              <a:rPr lang="en-US" sz="2700" baseline="-25000" smtClean="0">
                <a:latin typeface="Times New Roman" pitchFamily="18" charset="0"/>
              </a:rPr>
              <a:t>1</a:t>
            </a:r>
            <a:r>
              <a:rPr lang="en-US" sz="2700" smtClean="0">
                <a:latin typeface="Times New Roman" pitchFamily="18" charset="0"/>
              </a:rPr>
              <a:t>)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700" smtClean="0">
                <a:latin typeface="Times New Roman" pitchFamily="18" charset="0"/>
              </a:rPr>
              <a:t>Median (Q</a:t>
            </a:r>
            <a:r>
              <a:rPr lang="en-US" sz="2700" baseline="-25000" smtClean="0">
                <a:latin typeface="Times New Roman" pitchFamily="18" charset="0"/>
              </a:rPr>
              <a:t>2</a:t>
            </a:r>
            <a:r>
              <a:rPr lang="en-US" sz="2700" smtClean="0">
                <a:latin typeface="Times New Roman" pitchFamily="18" charset="0"/>
              </a:rPr>
              <a:t>)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700" smtClean="0">
                <a:latin typeface="Times New Roman" pitchFamily="18" charset="0"/>
              </a:rPr>
              <a:t>Third Quartile (Q</a:t>
            </a:r>
            <a:r>
              <a:rPr lang="en-US" sz="2700" baseline="-25000" smtClean="0">
                <a:latin typeface="Times New Roman" pitchFamily="18" charset="0"/>
              </a:rPr>
              <a:t>3</a:t>
            </a:r>
            <a:r>
              <a:rPr lang="en-US" sz="2700" smtClean="0">
                <a:latin typeface="Times New Roman" pitchFamily="18" charset="0"/>
              </a:rPr>
              <a:t>)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700" smtClean="0">
                <a:latin typeface="Times New Roman" pitchFamily="18" charset="0"/>
              </a:rPr>
              <a:t>X</a:t>
            </a:r>
            <a:r>
              <a:rPr lang="en-US" sz="2700" baseline="-25000" smtClean="0">
                <a:latin typeface="Times New Roman" pitchFamily="18" charset="0"/>
              </a:rPr>
              <a:t>largest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None/>
            </a:pPr>
            <a:endParaRPr lang="en-US" sz="2700" smtClean="0">
              <a:latin typeface="Times New Roman" pitchFamily="18" charset="0"/>
            </a:endParaRPr>
          </a:p>
        </p:txBody>
      </p:sp>
      <p:sp>
        <p:nvSpPr>
          <p:cNvPr id="109572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6EEADBC3-BFBA-4FAA-8EA2-705A719E98A1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1059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C15B38C5-AFCF-4839-9E9D-84652D40C38C}" type="slidenum">
              <a:rPr lang="en-US" sz="1000"/>
              <a:pPr algn="r" defTabSz="852488"/>
              <a:t>47</a:t>
            </a:fld>
            <a:endParaRPr lang="en-US" sz="100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Relationships among the five-number summary and distribution shape</a:t>
            </a:r>
          </a:p>
        </p:txBody>
      </p:sp>
      <p:graphicFrame>
        <p:nvGraphicFramePr>
          <p:cNvPr id="210974" name="Group 30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8077200" cy="4508500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  <a:gridCol w="2692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Left-Skewed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Symmetric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Right-Skewed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25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038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25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Q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0617" name="TextBox 6"/>
          <p:cNvSpPr txBox="1">
            <a:spLocks noChangeArrowheads="1"/>
          </p:cNvSpPr>
          <p:nvPr/>
        </p:nvSpPr>
        <p:spPr bwMode="auto">
          <a:xfrm>
            <a:off x="75438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63677012-4DC5-4ADD-9D86-0C52B8AC2673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11617" name="Rectangle 20"/>
          <p:cNvSpPr>
            <a:spLocks noChangeArrowheads="1"/>
          </p:cNvSpPr>
          <p:nvPr/>
        </p:nvSpPr>
        <p:spPr bwMode="auto">
          <a:xfrm>
            <a:off x="3733800" y="4191000"/>
            <a:ext cx="2514600" cy="838200"/>
          </a:xfrm>
          <a:prstGeom prst="rect">
            <a:avLst/>
          </a:prstGeom>
          <a:solidFill>
            <a:srgbClr val="00B0F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1150938" y="457200"/>
            <a:ext cx="7383462" cy="990600"/>
          </a:xfrm>
        </p:spPr>
        <p:txBody>
          <a:bodyPr/>
          <a:lstStyle/>
          <a:p>
            <a:pPr eaLnBrk="1" hangingPunct="1"/>
            <a:r>
              <a:rPr lang="en-US" smtClean="0"/>
              <a:t>Five-Number Summary and</a:t>
            </a:r>
            <a:br>
              <a:rPr lang="en-US" smtClean="0"/>
            </a:br>
            <a:r>
              <a:rPr lang="en-US" smtClean="0"/>
              <a:t>The Boxplot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772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The Boxplot</a:t>
            </a:r>
            <a:r>
              <a:rPr lang="en-US" smtClean="0"/>
              <a:t>: A Graphical display of the data based on the five-number summary: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11620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166593B4-0A99-46BF-BA46-C40A3BB9A682}" type="slidenum">
              <a:rPr lang="en-US" sz="1000"/>
              <a:pPr algn="r" defTabSz="852488"/>
              <a:t>48</a:t>
            </a:fld>
            <a:endParaRPr lang="en-US" sz="1000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838200" y="3429000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Example</a:t>
            </a:r>
            <a:r>
              <a:rPr lang="en-US">
                <a:solidFill>
                  <a:srgbClr val="FF6600"/>
                </a:solidFill>
              </a:rPr>
              <a:t>:</a:t>
            </a:r>
          </a:p>
        </p:txBody>
      </p:sp>
      <p:sp>
        <p:nvSpPr>
          <p:cNvPr id="111622" name="Rectangle 9"/>
          <p:cNvSpPr>
            <a:spLocks noChangeArrowheads="1"/>
          </p:cNvSpPr>
          <p:nvPr/>
        </p:nvSpPr>
        <p:spPr bwMode="auto">
          <a:xfrm>
            <a:off x="1295400" y="2895600"/>
            <a:ext cx="6705600" cy="457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Rectangle 8"/>
          <p:cNvSpPr>
            <a:spLocks noChangeArrowheads="1"/>
          </p:cNvSpPr>
          <p:nvPr/>
        </p:nvSpPr>
        <p:spPr bwMode="auto">
          <a:xfrm>
            <a:off x="1371600" y="28956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X</a:t>
            </a:r>
            <a:r>
              <a:rPr lang="en-US" baseline="-25000">
                <a:solidFill>
                  <a:schemeClr val="folHlink"/>
                </a:solidFill>
              </a:rPr>
              <a:t>smallest</a:t>
            </a:r>
            <a:r>
              <a:rPr lang="en-US">
                <a:solidFill>
                  <a:schemeClr val="folHlink"/>
                </a:solidFill>
              </a:rPr>
              <a:t>   </a:t>
            </a:r>
            <a:r>
              <a:rPr lang="en-US"/>
              <a:t>--</a:t>
            </a:r>
            <a:r>
              <a:rPr lang="en-US">
                <a:solidFill>
                  <a:schemeClr val="folHlink"/>
                </a:solidFill>
              </a:rPr>
              <a:t>   Q</a:t>
            </a:r>
            <a:r>
              <a:rPr lang="en-US" baseline="-25000">
                <a:solidFill>
                  <a:schemeClr val="folHlink"/>
                </a:solidFill>
              </a:rPr>
              <a:t>1</a:t>
            </a:r>
            <a:r>
              <a:rPr lang="en-US">
                <a:solidFill>
                  <a:schemeClr val="folHlink"/>
                </a:solidFill>
              </a:rPr>
              <a:t>   </a:t>
            </a:r>
            <a:r>
              <a:rPr lang="en-US"/>
              <a:t>--</a:t>
            </a:r>
            <a:r>
              <a:rPr lang="en-US">
                <a:solidFill>
                  <a:schemeClr val="folHlink"/>
                </a:solidFill>
              </a:rPr>
              <a:t>   Median   </a:t>
            </a:r>
            <a:r>
              <a:rPr lang="en-US"/>
              <a:t>--</a:t>
            </a:r>
            <a:r>
              <a:rPr lang="en-US">
                <a:solidFill>
                  <a:schemeClr val="folHlink"/>
                </a:solidFill>
              </a:rPr>
              <a:t>   Q</a:t>
            </a:r>
            <a:r>
              <a:rPr lang="en-US" baseline="-25000">
                <a:solidFill>
                  <a:schemeClr val="folHlink"/>
                </a:solidFill>
              </a:rPr>
              <a:t>3</a:t>
            </a:r>
            <a:r>
              <a:rPr lang="en-US">
                <a:solidFill>
                  <a:schemeClr val="folHlink"/>
                </a:solidFill>
              </a:rPr>
              <a:t>   </a:t>
            </a:r>
            <a:r>
              <a:rPr lang="en-US"/>
              <a:t>--  </a:t>
            </a:r>
            <a:r>
              <a:rPr lang="en-US">
                <a:solidFill>
                  <a:schemeClr val="folHlink"/>
                </a:solidFill>
              </a:rPr>
              <a:t> X</a:t>
            </a:r>
            <a:r>
              <a:rPr lang="en-US" baseline="-25000">
                <a:solidFill>
                  <a:schemeClr val="folHlink"/>
                </a:solidFill>
              </a:rPr>
              <a:t>largest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1524000" y="42672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   25% of data                 25%             25%        25% of data</a:t>
            </a:r>
          </a:p>
          <a:p>
            <a:r>
              <a:rPr lang="en-US" sz="1800"/>
              <a:t>		        of data          of data	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649288" y="4610100"/>
            <a:ext cx="989012" cy="1588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7354888" y="4610100"/>
            <a:ext cx="989012" cy="1588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627" name="Straight Connector 16"/>
          <p:cNvCxnSpPr>
            <a:cxnSpLocks noChangeShapeType="1"/>
          </p:cNvCxnSpPr>
          <p:nvPr/>
        </p:nvCxnSpPr>
        <p:spPr bwMode="auto">
          <a:xfrm>
            <a:off x="1143000" y="4648200"/>
            <a:ext cx="2590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1628" name="Straight Connector 17"/>
          <p:cNvCxnSpPr>
            <a:cxnSpLocks noChangeShapeType="1"/>
          </p:cNvCxnSpPr>
          <p:nvPr/>
        </p:nvCxnSpPr>
        <p:spPr bwMode="auto">
          <a:xfrm>
            <a:off x="6248400" y="4648200"/>
            <a:ext cx="16002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1629" name="Straight Connector 22"/>
          <p:cNvCxnSpPr>
            <a:cxnSpLocks noChangeShapeType="1"/>
          </p:cNvCxnSpPr>
          <p:nvPr/>
        </p:nvCxnSpPr>
        <p:spPr bwMode="auto">
          <a:xfrm rot="5400000">
            <a:off x="4762501" y="4610100"/>
            <a:ext cx="8382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11630" name="Text Box 11"/>
          <p:cNvSpPr txBox="1">
            <a:spLocks noChangeArrowheads="1"/>
          </p:cNvSpPr>
          <p:nvPr/>
        </p:nvSpPr>
        <p:spPr bwMode="auto">
          <a:xfrm>
            <a:off x="762000" y="5181600"/>
            <a:ext cx="794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smallest</a:t>
            </a:r>
            <a:r>
              <a:rPr lang="en-US"/>
              <a:t>	             Q</a:t>
            </a:r>
            <a:r>
              <a:rPr lang="en-US" baseline="-25000"/>
              <a:t>1</a:t>
            </a:r>
            <a:r>
              <a:rPr lang="en-US"/>
              <a:t>	  Median      Q</a:t>
            </a:r>
            <a:r>
              <a:rPr lang="en-US" baseline="-25000"/>
              <a:t>3</a:t>
            </a:r>
            <a:r>
              <a:rPr lang="en-US"/>
              <a:t>	    X</a:t>
            </a:r>
            <a:r>
              <a:rPr lang="en-US" baseline="-25000"/>
              <a:t>largest</a:t>
            </a:r>
          </a:p>
        </p:txBody>
      </p:sp>
      <p:sp>
        <p:nvSpPr>
          <p:cNvPr id="111631" name="TextBox 1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2D08A932-5C74-45D6-B658-3B049F62F630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457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3D337774-644A-489A-B85F-6AE1A18D974E}" type="slidenum">
              <a:rPr lang="en-US" sz="1000"/>
              <a:pPr algn="r" defTabSz="852488"/>
              <a:t>49</a:t>
            </a:fld>
            <a:endParaRPr lang="en-US" sz="10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8077200" cy="685800"/>
          </a:xfrm>
        </p:spPr>
        <p:txBody>
          <a:bodyPr/>
          <a:lstStyle/>
          <a:p>
            <a:pPr defTabSz="914400" eaLnBrk="1" hangingPunct="1"/>
            <a:r>
              <a:rPr lang="en-US" smtClean="0"/>
              <a:t>Five-Number Summary:</a:t>
            </a:r>
            <a:br>
              <a:rPr lang="en-US" smtClean="0"/>
            </a:br>
            <a:r>
              <a:rPr lang="en-US" smtClean="0"/>
              <a:t>Shape of Boxplots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sz="2400" smtClean="0"/>
              <a:t>If data are symmetric around the median then the box and central line are centered between the endpoints</a:t>
            </a:r>
            <a:endParaRPr lang="en-US" smtClean="0"/>
          </a:p>
          <a:p>
            <a:pPr marL="342900" indent="-342900" defTabSz="914400" eaLnBrk="1" hangingPunct="1">
              <a:lnSpc>
                <a:spcPct val="7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z="2400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z="2400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z="2400" smtClean="0"/>
          </a:p>
          <a:p>
            <a:pPr marL="342900" indent="-342900" defTabSz="914400" eaLnBrk="1" hangingPunct="1">
              <a:lnSpc>
                <a:spcPct val="70000"/>
              </a:lnSpc>
            </a:pPr>
            <a:endParaRPr lang="en-US" sz="2400" smtClean="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sz="2400" smtClean="0"/>
              <a:t>A Boxplot can be shown in either a vertical or horizontal orientation</a:t>
            </a:r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1905000" y="2947988"/>
          <a:ext cx="5410200" cy="1319212"/>
        </p:xfrm>
        <a:graphic>
          <a:graphicData uri="http://schemas.openxmlformats.org/presentationml/2006/ole">
            <p:oleObj spid="_x0000_s24578" name="Drawing" r:id="rId3" imgW="8134200" imgH="1981080" progId="">
              <p:embed/>
            </p:oleObj>
          </a:graphicData>
        </a:graphic>
      </p:graphicFrame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1905000" y="40386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smallest</a:t>
            </a:r>
            <a:r>
              <a:rPr lang="en-US"/>
              <a:t>    Q</a:t>
            </a:r>
            <a:r>
              <a:rPr lang="en-US" baseline="-25000"/>
              <a:t>1</a:t>
            </a:r>
            <a:r>
              <a:rPr lang="en-US"/>
              <a:t>      Median      Q</a:t>
            </a:r>
            <a:r>
              <a:rPr lang="en-US" baseline="-25000"/>
              <a:t>3</a:t>
            </a:r>
            <a:r>
              <a:rPr lang="en-US"/>
              <a:t>      X</a:t>
            </a:r>
            <a:r>
              <a:rPr lang="en-US" baseline="-25000"/>
              <a:t>largest</a:t>
            </a:r>
            <a:endParaRPr lang="en-US"/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1524000" y="2971800"/>
            <a:ext cx="6096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D2E64933-0A0F-4A5E-BD67-EF9F083A75C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052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2BF07215-34AE-4D29-B90A-476CB95C551C}" type="slidenum">
              <a:rPr lang="en-US" sz="1000"/>
              <a:pPr algn="r" defTabSz="852488"/>
              <a:t>5</a:t>
            </a:fld>
            <a:endParaRPr lang="en-US" sz="10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Measures of Central Tendency:</a:t>
            </a:r>
            <a:br>
              <a:rPr lang="en-US" sz="3600" smtClean="0"/>
            </a:br>
            <a:r>
              <a:rPr lang="en-US" sz="3600" smtClean="0"/>
              <a:t>The Mean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The most common measure of central tendency</a:t>
            </a:r>
          </a:p>
          <a:p>
            <a:pPr eaLnBrk="1" hangingPunct="1"/>
            <a:r>
              <a:rPr lang="en-US" sz="2400" smtClean="0"/>
              <a:t>Mean = sum of values divided by the number of values</a:t>
            </a:r>
          </a:p>
          <a:p>
            <a:pPr eaLnBrk="1" hangingPunct="1"/>
            <a:r>
              <a:rPr lang="en-US" sz="2400" smtClean="0"/>
              <a:t>Affected by extreme values (outliers)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7467600" y="1203325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99"/>
                </a:solidFill>
              </a:rPr>
              <a:t>(continued)</a:t>
            </a:r>
          </a:p>
        </p:txBody>
      </p:sp>
      <p:sp>
        <p:nvSpPr>
          <p:cNvPr id="2056" name="AutoShape 5"/>
          <p:cNvSpPr>
            <a:spLocks noChangeArrowheads="1"/>
          </p:cNvSpPr>
          <p:nvPr/>
        </p:nvSpPr>
        <p:spPr bwMode="auto">
          <a:xfrm rot="-5400000">
            <a:off x="5905500" y="4305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522288" y="3798888"/>
            <a:ext cx="39846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11  12  13  14  15  16  17  18  19 20</a:t>
            </a: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609600" y="3657600"/>
            <a:ext cx="3143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9" name="Oval 9"/>
          <p:cNvSpPr>
            <a:spLocks noChangeArrowheads="1"/>
          </p:cNvSpPr>
          <p:nvPr/>
        </p:nvSpPr>
        <p:spPr bwMode="auto">
          <a:xfrm>
            <a:off x="6096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Oval 10"/>
          <p:cNvSpPr>
            <a:spLocks noChangeArrowheads="1"/>
          </p:cNvSpPr>
          <p:nvPr/>
        </p:nvSpPr>
        <p:spPr bwMode="auto">
          <a:xfrm>
            <a:off x="984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Oval 11"/>
          <p:cNvSpPr>
            <a:spLocks noChangeArrowheads="1"/>
          </p:cNvSpPr>
          <p:nvPr/>
        </p:nvSpPr>
        <p:spPr bwMode="auto">
          <a:xfrm>
            <a:off x="13747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Oval 12"/>
          <p:cNvSpPr>
            <a:spLocks noChangeArrowheads="1"/>
          </p:cNvSpPr>
          <p:nvPr/>
        </p:nvSpPr>
        <p:spPr bwMode="auto">
          <a:xfrm>
            <a:off x="17430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Oval 13"/>
          <p:cNvSpPr>
            <a:spLocks noChangeArrowheads="1"/>
          </p:cNvSpPr>
          <p:nvPr/>
        </p:nvSpPr>
        <p:spPr bwMode="auto">
          <a:xfrm>
            <a:off x="2127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AutoShape 14"/>
          <p:cNvSpPr>
            <a:spLocks noChangeArrowheads="1"/>
          </p:cNvSpPr>
          <p:nvPr/>
        </p:nvSpPr>
        <p:spPr bwMode="auto">
          <a:xfrm rot="-5400000">
            <a:off x="1257300" y="4305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Rectangle 15"/>
          <p:cNvSpPr>
            <a:spLocks noChangeArrowheads="1"/>
          </p:cNvSpPr>
          <p:nvPr/>
        </p:nvSpPr>
        <p:spPr bwMode="auto">
          <a:xfrm>
            <a:off x="1447800" y="4800600"/>
            <a:ext cx="17526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Mean = 13</a:t>
            </a:r>
          </a:p>
        </p:txBody>
      </p:sp>
      <p:sp>
        <p:nvSpPr>
          <p:cNvPr id="2066" name="Rectangle 17"/>
          <p:cNvSpPr>
            <a:spLocks noChangeArrowheads="1"/>
          </p:cNvSpPr>
          <p:nvPr/>
        </p:nvSpPr>
        <p:spPr bwMode="auto">
          <a:xfrm>
            <a:off x="4724400" y="3810000"/>
            <a:ext cx="4114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  11  12  13  14  15  16  17  18  19 20</a:t>
            </a:r>
          </a:p>
        </p:txBody>
      </p:sp>
      <p:sp>
        <p:nvSpPr>
          <p:cNvPr id="2067" name="Rectangle 18"/>
          <p:cNvSpPr>
            <a:spLocks noChangeArrowheads="1"/>
          </p:cNvSpPr>
          <p:nvPr/>
        </p:nvSpPr>
        <p:spPr bwMode="auto">
          <a:xfrm>
            <a:off x="4953000" y="3657600"/>
            <a:ext cx="3143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68" name="Oval 19"/>
          <p:cNvSpPr>
            <a:spLocks noChangeArrowheads="1"/>
          </p:cNvSpPr>
          <p:nvPr/>
        </p:nvSpPr>
        <p:spPr bwMode="auto">
          <a:xfrm>
            <a:off x="4935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Oval 2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Oval 21"/>
          <p:cNvSpPr>
            <a:spLocks noChangeArrowheads="1"/>
          </p:cNvSpPr>
          <p:nvPr/>
        </p:nvSpPr>
        <p:spPr bwMode="auto">
          <a:xfrm>
            <a:off x="5715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Oval 22"/>
          <p:cNvSpPr>
            <a:spLocks noChangeArrowheads="1"/>
          </p:cNvSpPr>
          <p:nvPr/>
        </p:nvSpPr>
        <p:spPr bwMode="auto">
          <a:xfrm>
            <a:off x="6078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Oval 23"/>
          <p:cNvSpPr>
            <a:spLocks noChangeArrowheads="1"/>
          </p:cNvSpPr>
          <p:nvPr/>
        </p:nvSpPr>
        <p:spPr bwMode="auto">
          <a:xfrm>
            <a:off x="82962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4"/>
          <p:cNvSpPr>
            <a:spLocks noChangeArrowheads="1"/>
          </p:cNvSpPr>
          <p:nvPr/>
        </p:nvSpPr>
        <p:spPr bwMode="auto">
          <a:xfrm>
            <a:off x="6019800" y="4800600"/>
            <a:ext cx="16764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Mean = 14</a:t>
            </a:r>
          </a:p>
        </p:txBody>
      </p:sp>
      <p:graphicFrame>
        <p:nvGraphicFramePr>
          <p:cNvPr id="2050" name="Object 25"/>
          <p:cNvGraphicFramePr>
            <a:graphicFrameLocks noChangeAspect="1"/>
          </p:cNvGraphicFramePr>
          <p:nvPr/>
        </p:nvGraphicFramePr>
        <p:xfrm>
          <a:off x="381000" y="5486400"/>
          <a:ext cx="3494088" cy="731838"/>
        </p:xfrm>
        <a:graphic>
          <a:graphicData uri="http://schemas.openxmlformats.org/presentationml/2006/ole">
            <p:oleObj spid="_x0000_s2050" name="Equation" r:id="rId3" imgW="1879560" imgH="393480" progId="Equation.3">
              <p:embed/>
            </p:oleObj>
          </a:graphicData>
        </a:graphic>
      </p:graphicFrame>
      <p:graphicFrame>
        <p:nvGraphicFramePr>
          <p:cNvPr id="2051" name="Object 26"/>
          <p:cNvGraphicFramePr>
            <a:graphicFrameLocks noChangeAspect="1"/>
          </p:cNvGraphicFramePr>
          <p:nvPr/>
        </p:nvGraphicFramePr>
        <p:xfrm>
          <a:off x="4953000" y="5410200"/>
          <a:ext cx="3541713" cy="731838"/>
        </p:xfrm>
        <a:graphic>
          <a:graphicData uri="http://schemas.openxmlformats.org/presentationml/2006/ole">
            <p:oleObj spid="_x0000_s2051" name="Equation" r:id="rId4" imgW="1904760" imgH="393480" progId="Equation.3">
              <p:embed/>
            </p:oleObj>
          </a:graphicData>
        </a:graphic>
      </p:graphicFrame>
      <p:cxnSp>
        <p:nvCxnSpPr>
          <p:cNvPr id="2074" name="Straight Connector 30"/>
          <p:cNvCxnSpPr>
            <a:cxnSpLocks noChangeShapeType="1"/>
          </p:cNvCxnSpPr>
          <p:nvPr/>
        </p:nvCxnSpPr>
        <p:spPr bwMode="auto">
          <a:xfrm>
            <a:off x="4953000" y="3895725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75" name="Straight Connector 31"/>
          <p:cNvCxnSpPr>
            <a:cxnSpLocks noChangeShapeType="1"/>
          </p:cNvCxnSpPr>
          <p:nvPr/>
        </p:nvCxnSpPr>
        <p:spPr bwMode="auto">
          <a:xfrm>
            <a:off x="609600" y="3886200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076" name="TextBox 29"/>
          <p:cNvSpPr txBox="1">
            <a:spLocks noChangeArrowheads="1"/>
          </p:cNvSpPr>
          <p:nvPr/>
        </p:nvSpPr>
        <p:spPr bwMode="auto">
          <a:xfrm>
            <a:off x="7620000" y="762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C296E40D-0BE6-495C-BF0F-485ACC8ABDE8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5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1468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5BD6D08C-06D0-4B38-949F-BA7E285A19B9}" type="slidenum">
              <a:rPr lang="en-US" sz="1000"/>
              <a:pPr algn="r" defTabSz="852488"/>
              <a:t>50</a:t>
            </a:fld>
            <a:endParaRPr lang="en-US" sz="100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93038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Distribution Shape and </a:t>
            </a:r>
            <a:br>
              <a:rPr lang="en-US" smtClean="0"/>
            </a:br>
            <a:r>
              <a:rPr lang="en-US" smtClean="0"/>
              <a:t>The Boxplot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6188075" y="1981200"/>
            <a:ext cx="27082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/>
              <a:t>Right-Skewed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81000" y="1981200"/>
            <a:ext cx="243681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/>
              <a:t>Left-Skewed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3581400" y="1981200"/>
            <a:ext cx="20986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/>
              <a:t>Symmetric</a:t>
            </a: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6705600" y="3360738"/>
            <a:ext cx="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6934200" y="2819400"/>
            <a:ext cx="0" cy="1143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7648575" y="3808413"/>
            <a:ext cx="0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>
            <a:off x="2209800" y="3055938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8" name="Line 10"/>
          <p:cNvSpPr>
            <a:spLocks noChangeShapeType="1"/>
          </p:cNvSpPr>
          <p:nvPr/>
        </p:nvSpPr>
        <p:spPr bwMode="auto">
          <a:xfrm>
            <a:off x="1905000" y="2979738"/>
            <a:ext cx="0" cy="990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1295400" y="3733800"/>
            <a:ext cx="0" cy="228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 flipH="1">
            <a:off x="4495800" y="2751138"/>
            <a:ext cx="0" cy="1219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>
            <a:off x="4191000" y="3208338"/>
            <a:ext cx="0" cy="762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>
            <a:off x="4800600" y="3208338"/>
            <a:ext cx="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3" name="Freeform 15"/>
          <p:cNvSpPr>
            <a:spLocks/>
          </p:cNvSpPr>
          <p:nvPr/>
        </p:nvSpPr>
        <p:spPr bwMode="auto">
          <a:xfrm>
            <a:off x="2133600" y="2827338"/>
            <a:ext cx="461963" cy="1098550"/>
          </a:xfrm>
          <a:custGeom>
            <a:avLst/>
            <a:gdLst>
              <a:gd name="T0" fmla="*/ 730845995 w 291"/>
              <a:gd name="T1" fmla="*/ 1741428942 h 692"/>
              <a:gd name="T2" fmla="*/ 652721894 w 291"/>
              <a:gd name="T3" fmla="*/ 1723787061 h 692"/>
              <a:gd name="T4" fmla="*/ 612399367 w 291"/>
              <a:gd name="T5" fmla="*/ 1703625818 h 692"/>
              <a:gd name="T6" fmla="*/ 579636520 w 291"/>
              <a:gd name="T7" fmla="*/ 1673383953 h 692"/>
              <a:gd name="T8" fmla="*/ 539313993 w 291"/>
              <a:gd name="T9" fmla="*/ 1635582020 h 692"/>
              <a:gd name="T10" fmla="*/ 501512418 w 291"/>
              <a:gd name="T11" fmla="*/ 1580138602 h 692"/>
              <a:gd name="T12" fmla="*/ 461189892 w 291"/>
              <a:gd name="T13" fmla="*/ 1507053303 h 692"/>
              <a:gd name="T14" fmla="*/ 385585055 w 291"/>
              <a:gd name="T15" fmla="*/ 1307961823 h 692"/>
              <a:gd name="T16" fmla="*/ 307459366 w 291"/>
              <a:gd name="T17" fmla="*/ 1023183473 h 692"/>
              <a:gd name="T18" fmla="*/ 234375580 w 291"/>
              <a:gd name="T19" fmla="*/ 680442146 h 692"/>
              <a:gd name="T20" fmla="*/ 194053003 w 291"/>
              <a:gd name="T21" fmla="*/ 509071581 h 692"/>
              <a:gd name="T22" fmla="*/ 156249841 w 291"/>
              <a:gd name="T23" fmla="*/ 342741228 h 692"/>
              <a:gd name="T24" fmla="*/ 115927314 w 291"/>
              <a:gd name="T25" fmla="*/ 201612478 h 692"/>
              <a:gd name="T26" fmla="*/ 78125714 w 291"/>
              <a:gd name="T27" fmla="*/ 93246567 h 692"/>
              <a:gd name="T28" fmla="*/ 37803175 w 291"/>
              <a:gd name="T29" fmla="*/ 25201560 h 692"/>
              <a:gd name="T30" fmla="*/ 0 w 29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1"/>
              <a:gd name="T49" fmla="*/ 0 h 692"/>
              <a:gd name="T50" fmla="*/ 291 w 29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1" h="692">
                <a:moveTo>
                  <a:pt x="290" y="691"/>
                </a:moveTo>
                <a:lnTo>
                  <a:pt x="259" y="684"/>
                </a:lnTo>
                <a:lnTo>
                  <a:pt x="243" y="676"/>
                </a:lnTo>
                <a:lnTo>
                  <a:pt x="230" y="664"/>
                </a:lnTo>
                <a:lnTo>
                  <a:pt x="214" y="649"/>
                </a:lnTo>
                <a:lnTo>
                  <a:pt x="199" y="627"/>
                </a:lnTo>
                <a:lnTo>
                  <a:pt x="183" y="598"/>
                </a:lnTo>
                <a:lnTo>
                  <a:pt x="153" y="519"/>
                </a:lnTo>
                <a:lnTo>
                  <a:pt x="122" y="406"/>
                </a:lnTo>
                <a:lnTo>
                  <a:pt x="93" y="270"/>
                </a:lnTo>
                <a:lnTo>
                  <a:pt x="77" y="202"/>
                </a:lnTo>
                <a:lnTo>
                  <a:pt x="62" y="136"/>
                </a:lnTo>
                <a:lnTo>
                  <a:pt x="46" y="80"/>
                </a:lnTo>
                <a:lnTo>
                  <a:pt x="31" y="37"/>
                </a:lnTo>
                <a:lnTo>
                  <a:pt x="15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4" name="Freeform 16"/>
          <p:cNvSpPr>
            <a:spLocks/>
          </p:cNvSpPr>
          <p:nvPr/>
        </p:nvSpPr>
        <p:spPr bwMode="auto">
          <a:xfrm>
            <a:off x="685800" y="2827338"/>
            <a:ext cx="1460500" cy="1098550"/>
          </a:xfrm>
          <a:custGeom>
            <a:avLst/>
            <a:gdLst>
              <a:gd name="T0" fmla="*/ 0 w 872"/>
              <a:gd name="T1" fmla="*/ 1741428942 h 692"/>
              <a:gd name="T2" fmla="*/ 260886869 w 872"/>
              <a:gd name="T3" fmla="*/ 1723787061 h 692"/>
              <a:gd name="T4" fmla="*/ 387122940 w 872"/>
              <a:gd name="T5" fmla="*/ 1703625818 h 692"/>
              <a:gd name="T6" fmla="*/ 516164548 w 872"/>
              <a:gd name="T7" fmla="*/ 1673383953 h 692"/>
              <a:gd name="T8" fmla="*/ 645206052 w 872"/>
              <a:gd name="T9" fmla="*/ 1635582020 h 692"/>
              <a:gd name="T10" fmla="*/ 771442123 w 872"/>
              <a:gd name="T11" fmla="*/ 1580138602 h 692"/>
              <a:gd name="T12" fmla="*/ 900482161 w 872"/>
              <a:gd name="T13" fmla="*/ 1507053303 h 692"/>
              <a:gd name="T14" fmla="*/ 1155759736 w 872"/>
              <a:gd name="T15" fmla="*/ 1307961823 h 692"/>
              <a:gd name="T16" fmla="*/ 1416646500 w 872"/>
              <a:gd name="T17" fmla="*/ 1023183473 h 692"/>
              <a:gd name="T18" fmla="*/ 1671924074 w 872"/>
              <a:gd name="T19" fmla="*/ 680442146 h 692"/>
              <a:gd name="T20" fmla="*/ 1800964322 w 872"/>
              <a:gd name="T21" fmla="*/ 509071581 h 692"/>
              <a:gd name="T22" fmla="*/ 1932811257 w 872"/>
              <a:gd name="T23" fmla="*/ 342741228 h 692"/>
              <a:gd name="T24" fmla="*/ 2056241896 w 872"/>
              <a:gd name="T25" fmla="*/ 201612478 h 692"/>
              <a:gd name="T26" fmla="*/ 2147483647 w 872"/>
              <a:gd name="T27" fmla="*/ 93246567 h 692"/>
              <a:gd name="T28" fmla="*/ 2147483647 w 872"/>
              <a:gd name="T29" fmla="*/ 25201560 h 692"/>
              <a:gd name="T30" fmla="*/ 2147483647 w 872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72"/>
              <a:gd name="T49" fmla="*/ 0 h 692"/>
              <a:gd name="T50" fmla="*/ 872 w 872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72" h="692">
                <a:moveTo>
                  <a:pt x="0" y="691"/>
                </a:moveTo>
                <a:lnTo>
                  <a:pt x="93" y="684"/>
                </a:lnTo>
                <a:lnTo>
                  <a:pt x="138" y="676"/>
                </a:lnTo>
                <a:lnTo>
                  <a:pt x="184" y="664"/>
                </a:lnTo>
                <a:lnTo>
                  <a:pt x="230" y="649"/>
                </a:lnTo>
                <a:lnTo>
                  <a:pt x="275" y="627"/>
                </a:lnTo>
                <a:lnTo>
                  <a:pt x="321" y="598"/>
                </a:lnTo>
                <a:lnTo>
                  <a:pt x="412" y="519"/>
                </a:lnTo>
                <a:lnTo>
                  <a:pt x="505" y="406"/>
                </a:lnTo>
                <a:lnTo>
                  <a:pt x="596" y="270"/>
                </a:lnTo>
                <a:lnTo>
                  <a:pt x="642" y="202"/>
                </a:lnTo>
                <a:lnTo>
                  <a:pt x="689" y="136"/>
                </a:lnTo>
                <a:lnTo>
                  <a:pt x="733" y="80"/>
                </a:lnTo>
                <a:lnTo>
                  <a:pt x="780" y="37"/>
                </a:lnTo>
                <a:lnTo>
                  <a:pt x="826" y="10"/>
                </a:lnTo>
                <a:lnTo>
                  <a:pt x="871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5" name="Freeform 17"/>
          <p:cNvSpPr>
            <a:spLocks/>
          </p:cNvSpPr>
          <p:nvPr/>
        </p:nvSpPr>
        <p:spPr bwMode="auto">
          <a:xfrm>
            <a:off x="4495800" y="2751138"/>
            <a:ext cx="914400" cy="1143000"/>
          </a:xfrm>
          <a:custGeom>
            <a:avLst/>
            <a:gdLst>
              <a:gd name="T0" fmla="*/ 2090304583 w 399"/>
              <a:gd name="T1" fmla="*/ 1885203577 h 692"/>
              <a:gd name="T2" fmla="*/ 1869721120 w 399"/>
              <a:gd name="T3" fmla="*/ 1866106234 h 692"/>
              <a:gd name="T4" fmla="*/ 1759427096 w 399"/>
              <a:gd name="T5" fmla="*/ 1844280227 h 692"/>
              <a:gd name="T6" fmla="*/ 1654388007 w 399"/>
              <a:gd name="T7" fmla="*/ 1811541217 h 692"/>
              <a:gd name="T8" fmla="*/ 1544093983 w 399"/>
              <a:gd name="T9" fmla="*/ 1770617867 h 692"/>
              <a:gd name="T10" fmla="*/ 1433802252 w 399"/>
              <a:gd name="T11" fmla="*/ 1710596762 h 692"/>
              <a:gd name="T12" fmla="*/ 1318257878 w 399"/>
              <a:gd name="T13" fmla="*/ 1631478726 h 692"/>
              <a:gd name="T14" fmla="*/ 1097671836 w 399"/>
              <a:gd name="T15" fmla="*/ 1415948974 h 692"/>
              <a:gd name="T16" fmla="*/ 882341015 w 399"/>
              <a:gd name="T17" fmla="*/ 1107659519 h 692"/>
              <a:gd name="T18" fmla="*/ 661755260 w 399"/>
              <a:gd name="T19" fmla="*/ 736620501 h 692"/>
              <a:gd name="T20" fmla="*/ 546210743 w 399"/>
              <a:gd name="T21" fmla="*/ 551101096 h 692"/>
              <a:gd name="T22" fmla="*/ 435919011 w 399"/>
              <a:gd name="T23" fmla="*/ 371038915 h 692"/>
              <a:gd name="T24" fmla="*/ 325624988 w 399"/>
              <a:gd name="T25" fmla="*/ 218258519 h 692"/>
              <a:gd name="T26" fmla="*/ 215333185 w 399"/>
              <a:gd name="T27" fmla="*/ 100944068 h 692"/>
              <a:gd name="T28" fmla="*/ 110291767 w 399"/>
              <a:gd name="T29" fmla="*/ 27281695 h 692"/>
              <a:gd name="T30" fmla="*/ 0 w 399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9"/>
              <a:gd name="T49" fmla="*/ 0 h 692"/>
              <a:gd name="T50" fmla="*/ 399 w 399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9" h="692">
                <a:moveTo>
                  <a:pt x="398" y="691"/>
                </a:moveTo>
                <a:lnTo>
                  <a:pt x="356" y="684"/>
                </a:lnTo>
                <a:lnTo>
                  <a:pt x="335" y="676"/>
                </a:lnTo>
                <a:lnTo>
                  <a:pt x="315" y="664"/>
                </a:lnTo>
                <a:lnTo>
                  <a:pt x="294" y="649"/>
                </a:lnTo>
                <a:lnTo>
                  <a:pt x="273" y="627"/>
                </a:lnTo>
                <a:lnTo>
                  <a:pt x="251" y="598"/>
                </a:lnTo>
                <a:lnTo>
                  <a:pt x="209" y="519"/>
                </a:lnTo>
                <a:lnTo>
                  <a:pt x="168" y="406"/>
                </a:lnTo>
                <a:lnTo>
                  <a:pt x="126" y="270"/>
                </a:lnTo>
                <a:lnTo>
                  <a:pt x="104" y="202"/>
                </a:lnTo>
                <a:lnTo>
                  <a:pt x="83" y="136"/>
                </a:lnTo>
                <a:lnTo>
                  <a:pt x="62" y="80"/>
                </a:lnTo>
                <a:lnTo>
                  <a:pt x="41" y="37"/>
                </a:lnTo>
                <a:lnTo>
                  <a:pt x="21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6" name="Freeform 18"/>
          <p:cNvSpPr>
            <a:spLocks/>
          </p:cNvSpPr>
          <p:nvPr/>
        </p:nvSpPr>
        <p:spPr bwMode="auto">
          <a:xfrm>
            <a:off x="3581400" y="2751138"/>
            <a:ext cx="892175" cy="1143000"/>
          </a:xfrm>
          <a:custGeom>
            <a:avLst/>
            <a:gdLst>
              <a:gd name="T0" fmla="*/ 0 w 401"/>
              <a:gd name="T1" fmla="*/ 1885203577 h 692"/>
              <a:gd name="T2" fmla="*/ 207903480 w 401"/>
              <a:gd name="T3" fmla="*/ 1866106234 h 692"/>
              <a:gd name="T4" fmla="*/ 311854142 w 401"/>
              <a:gd name="T5" fmla="*/ 1844280227 h 692"/>
              <a:gd name="T6" fmla="*/ 420755081 w 401"/>
              <a:gd name="T7" fmla="*/ 1811541217 h 692"/>
              <a:gd name="T8" fmla="*/ 524707898 w 401"/>
              <a:gd name="T9" fmla="*/ 1770617867 h 692"/>
              <a:gd name="T10" fmla="*/ 628658630 w 401"/>
              <a:gd name="T11" fmla="*/ 1710596762 h 692"/>
              <a:gd name="T12" fmla="*/ 727661101 w 401"/>
              <a:gd name="T13" fmla="*/ 1631478726 h 692"/>
              <a:gd name="T14" fmla="*/ 935562287 w 401"/>
              <a:gd name="T15" fmla="*/ 1415948974 h 692"/>
              <a:gd name="T16" fmla="*/ 1148416043 w 401"/>
              <a:gd name="T17" fmla="*/ 1107659519 h 692"/>
              <a:gd name="T18" fmla="*/ 1356319731 w 401"/>
              <a:gd name="T19" fmla="*/ 736620501 h 692"/>
              <a:gd name="T20" fmla="*/ 1455319978 w 401"/>
              <a:gd name="T21" fmla="*/ 551101096 h 692"/>
              <a:gd name="T22" fmla="*/ 1559272796 w 401"/>
              <a:gd name="T23" fmla="*/ 371038915 h 692"/>
              <a:gd name="T24" fmla="*/ 1663223388 w 401"/>
              <a:gd name="T25" fmla="*/ 218258519 h 692"/>
              <a:gd name="T26" fmla="*/ 1767176206 w 401"/>
              <a:gd name="T27" fmla="*/ 100944068 h 692"/>
              <a:gd name="T28" fmla="*/ 1876077144 w 401"/>
              <a:gd name="T29" fmla="*/ 27281695 h 692"/>
              <a:gd name="T30" fmla="*/ 1980027737 w 40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1"/>
              <a:gd name="T49" fmla="*/ 0 h 692"/>
              <a:gd name="T50" fmla="*/ 401 w 40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1" h="692">
                <a:moveTo>
                  <a:pt x="0" y="691"/>
                </a:moveTo>
                <a:lnTo>
                  <a:pt x="42" y="684"/>
                </a:lnTo>
                <a:lnTo>
                  <a:pt x="63" y="676"/>
                </a:lnTo>
                <a:lnTo>
                  <a:pt x="85" y="664"/>
                </a:lnTo>
                <a:lnTo>
                  <a:pt x="106" y="649"/>
                </a:lnTo>
                <a:lnTo>
                  <a:pt x="127" y="627"/>
                </a:lnTo>
                <a:lnTo>
                  <a:pt x="147" y="598"/>
                </a:lnTo>
                <a:lnTo>
                  <a:pt x="189" y="519"/>
                </a:lnTo>
                <a:lnTo>
                  <a:pt x="232" y="406"/>
                </a:lnTo>
                <a:lnTo>
                  <a:pt x="274" y="270"/>
                </a:lnTo>
                <a:lnTo>
                  <a:pt x="294" y="202"/>
                </a:lnTo>
                <a:lnTo>
                  <a:pt x="315" y="136"/>
                </a:lnTo>
                <a:lnTo>
                  <a:pt x="336" y="80"/>
                </a:lnTo>
                <a:lnTo>
                  <a:pt x="357" y="37"/>
                </a:lnTo>
                <a:lnTo>
                  <a:pt x="379" y="10"/>
                </a:lnTo>
                <a:lnTo>
                  <a:pt x="40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7" name="Line 19"/>
          <p:cNvSpPr>
            <a:spLocks noChangeShapeType="1"/>
          </p:cNvSpPr>
          <p:nvPr/>
        </p:nvSpPr>
        <p:spPr bwMode="auto">
          <a:xfrm>
            <a:off x="685800" y="3970338"/>
            <a:ext cx="2057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8" name="Freeform 20"/>
          <p:cNvSpPr>
            <a:spLocks/>
          </p:cNvSpPr>
          <p:nvPr/>
        </p:nvSpPr>
        <p:spPr bwMode="auto">
          <a:xfrm>
            <a:off x="6843713" y="2797175"/>
            <a:ext cx="1462087" cy="1098550"/>
          </a:xfrm>
          <a:custGeom>
            <a:avLst/>
            <a:gdLst>
              <a:gd name="T0" fmla="*/ 2147483647 w 871"/>
              <a:gd name="T1" fmla="*/ 1741428942 h 692"/>
              <a:gd name="T2" fmla="*/ 2147483647 w 871"/>
              <a:gd name="T3" fmla="*/ 1723787061 h 692"/>
              <a:gd name="T4" fmla="*/ 2065447424 w 871"/>
              <a:gd name="T5" fmla="*/ 1703625818 h 692"/>
              <a:gd name="T6" fmla="*/ 1933010245 w 871"/>
              <a:gd name="T7" fmla="*/ 1673383953 h 692"/>
              <a:gd name="T8" fmla="*/ 1803393163 w 871"/>
              <a:gd name="T9" fmla="*/ 1635582020 h 692"/>
              <a:gd name="T10" fmla="*/ 1679409143 w 871"/>
              <a:gd name="T11" fmla="*/ 1580138602 h 692"/>
              <a:gd name="T12" fmla="*/ 1546971964 w 871"/>
              <a:gd name="T13" fmla="*/ 1507053303 h 692"/>
              <a:gd name="T14" fmla="*/ 1284916023 w 871"/>
              <a:gd name="T15" fmla="*/ 1307961823 h 692"/>
              <a:gd name="T16" fmla="*/ 1028496922 w 871"/>
              <a:gd name="T17" fmla="*/ 1023183473 h 692"/>
              <a:gd name="T18" fmla="*/ 772077611 w 871"/>
              <a:gd name="T19" fmla="*/ 680442146 h 692"/>
              <a:gd name="T20" fmla="*/ 642458851 w 871"/>
              <a:gd name="T21" fmla="*/ 509071581 h 692"/>
              <a:gd name="T22" fmla="*/ 512840091 w 871"/>
              <a:gd name="T23" fmla="*/ 342741228 h 692"/>
              <a:gd name="T24" fmla="*/ 386037966 w 871"/>
              <a:gd name="T25" fmla="*/ 201612478 h 692"/>
              <a:gd name="T26" fmla="*/ 256419206 w 871"/>
              <a:gd name="T27" fmla="*/ 93246567 h 692"/>
              <a:gd name="T28" fmla="*/ 123983652 w 871"/>
              <a:gd name="T29" fmla="*/ 25201560 h 692"/>
              <a:gd name="T30" fmla="*/ 0 w 87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71"/>
              <a:gd name="T49" fmla="*/ 0 h 692"/>
              <a:gd name="T50" fmla="*/ 871 w 87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71" h="692">
                <a:moveTo>
                  <a:pt x="870" y="691"/>
                </a:moveTo>
                <a:lnTo>
                  <a:pt x="777" y="684"/>
                </a:lnTo>
                <a:lnTo>
                  <a:pt x="733" y="676"/>
                </a:lnTo>
                <a:lnTo>
                  <a:pt x="686" y="664"/>
                </a:lnTo>
                <a:lnTo>
                  <a:pt x="640" y="649"/>
                </a:lnTo>
                <a:lnTo>
                  <a:pt x="596" y="627"/>
                </a:lnTo>
                <a:lnTo>
                  <a:pt x="549" y="598"/>
                </a:lnTo>
                <a:lnTo>
                  <a:pt x="456" y="519"/>
                </a:lnTo>
                <a:lnTo>
                  <a:pt x="365" y="406"/>
                </a:lnTo>
                <a:lnTo>
                  <a:pt x="274" y="270"/>
                </a:lnTo>
                <a:lnTo>
                  <a:pt x="228" y="202"/>
                </a:lnTo>
                <a:lnTo>
                  <a:pt x="182" y="136"/>
                </a:lnTo>
                <a:lnTo>
                  <a:pt x="137" y="80"/>
                </a:lnTo>
                <a:lnTo>
                  <a:pt x="91" y="37"/>
                </a:lnTo>
                <a:lnTo>
                  <a:pt x="44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09" name="Freeform 21"/>
          <p:cNvSpPr>
            <a:spLocks/>
          </p:cNvSpPr>
          <p:nvPr/>
        </p:nvSpPr>
        <p:spPr bwMode="auto">
          <a:xfrm>
            <a:off x="6383338" y="2797175"/>
            <a:ext cx="461962" cy="1098550"/>
          </a:xfrm>
          <a:custGeom>
            <a:avLst/>
            <a:gdLst>
              <a:gd name="T0" fmla="*/ 0 w 291"/>
              <a:gd name="T1" fmla="*/ 1741428942 h 692"/>
              <a:gd name="T2" fmla="*/ 73083653 w 291"/>
              <a:gd name="T3" fmla="*/ 1723787061 h 692"/>
              <a:gd name="T4" fmla="*/ 110886758 w 291"/>
              <a:gd name="T5" fmla="*/ 1703625818 h 692"/>
              <a:gd name="T6" fmla="*/ 151209198 w 291"/>
              <a:gd name="T7" fmla="*/ 1673383953 h 692"/>
              <a:gd name="T8" fmla="*/ 189010691 w 291"/>
              <a:gd name="T9" fmla="*/ 1635582020 h 692"/>
              <a:gd name="T10" fmla="*/ 226813821 w 291"/>
              <a:gd name="T11" fmla="*/ 1580138602 h 692"/>
              <a:gd name="T12" fmla="*/ 267136261 w 291"/>
              <a:gd name="T13" fmla="*/ 1507053303 h 692"/>
              <a:gd name="T14" fmla="*/ 345260193 w 291"/>
              <a:gd name="T15" fmla="*/ 1307961823 h 692"/>
              <a:gd name="T16" fmla="*/ 423385813 w 291"/>
              <a:gd name="T17" fmla="*/ 1023183473 h 692"/>
              <a:gd name="T18" fmla="*/ 496469440 w 291"/>
              <a:gd name="T19" fmla="*/ 680442146 h 692"/>
              <a:gd name="T20" fmla="*/ 534272521 w 291"/>
              <a:gd name="T21" fmla="*/ 509071581 h 692"/>
              <a:gd name="T22" fmla="*/ 574594960 w 291"/>
              <a:gd name="T23" fmla="*/ 342741228 h 692"/>
              <a:gd name="T24" fmla="*/ 612396454 w 291"/>
              <a:gd name="T25" fmla="*/ 201612478 h 692"/>
              <a:gd name="T26" fmla="*/ 652718893 w 291"/>
              <a:gd name="T27" fmla="*/ 93246567 h 692"/>
              <a:gd name="T28" fmla="*/ 690521974 w 291"/>
              <a:gd name="T29" fmla="*/ 25201560 h 692"/>
              <a:gd name="T30" fmla="*/ 730844413 w 29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1"/>
              <a:gd name="T49" fmla="*/ 0 h 692"/>
              <a:gd name="T50" fmla="*/ 291 w 29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1" h="692">
                <a:moveTo>
                  <a:pt x="0" y="691"/>
                </a:moveTo>
                <a:lnTo>
                  <a:pt x="29" y="684"/>
                </a:lnTo>
                <a:lnTo>
                  <a:pt x="44" y="676"/>
                </a:lnTo>
                <a:lnTo>
                  <a:pt x="60" y="664"/>
                </a:lnTo>
                <a:lnTo>
                  <a:pt x="75" y="649"/>
                </a:lnTo>
                <a:lnTo>
                  <a:pt x="90" y="627"/>
                </a:lnTo>
                <a:lnTo>
                  <a:pt x="106" y="598"/>
                </a:lnTo>
                <a:lnTo>
                  <a:pt x="137" y="519"/>
                </a:lnTo>
                <a:lnTo>
                  <a:pt x="168" y="406"/>
                </a:lnTo>
                <a:lnTo>
                  <a:pt x="197" y="270"/>
                </a:lnTo>
                <a:lnTo>
                  <a:pt x="212" y="202"/>
                </a:lnTo>
                <a:lnTo>
                  <a:pt x="228" y="136"/>
                </a:lnTo>
                <a:lnTo>
                  <a:pt x="243" y="80"/>
                </a:lnTo>
                <a:lnTo>
                  <a:pt x="259" y="37"/>
                </a:lnTo>
                <a:lnTo>
                  <a:pt x="274" y="10"/>
                </a:lnTo>
                <a:lnTo>
                  <a:pt x="29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10" name="Freeform 22"/>
          <p:cNvSpPr>
            <a:spLocks/>
          </p:cNvSpPr>
          <p:nvPr/>
        </p:nvSpPr>
        <p:spPr bwMode="auto">
          <a:xfrm>
            <a:off x="1295400" y="5113338"/>
            <a:ext cx="990600" cy="463550"/>
          </a:xfrm>
          <a:custGeom>
            <a:avLst/>
            <a:gdLst>
              <a:gd name="T0" fmla="*/ 0 w 655"/>
              <a:gd name="T1" fmla="*/ 733366154 h 292"/>
              <a:gd name="T2" fmla="*/ 1495863290 w 655"/>
              <a:gd name="T3" fmla="*/ 733366154 h 292"/>
              <a:gd name="T4" fmla="*/ 1495863290 w 655"/>
              <a:gd name="T5" fmla="*/ 0 h 292"/>
              <a:gd name="T6" fmla="*/ 0 w 655"/>
              <a:gd name="T7" fmla="*/ 0 h 292"/>
              <a:gd name="T8" fmla="*/ 0 w 655"/>
              <a:gd name="T9" fmla="*/ 733366154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5"/>
              <a:gd name="T16" fmla="*/ 0 h 292"/>
              <a:gd name="T17" fmla="*/ 655 w 655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5" h="292">
                <a:moveTo>
                  <a:pt x="0" y="291"/>
                </a:moveTo>
                <a:lnTo>
                  <a:pt x="654" y="291"/>
                </a:lnTo>
                <a:lnTo>
                  <a:pt x="654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11" name="Line 23"/>
          <p:cNvSpPr>
            <a:spLocks noChangeShapeType="1"/>
          </p:cNvSpPr>
          <p:nvPr/>
        </p:nvSpPr>
        <p:spPr bwMode="auto">
          <a:xfrm>
            <a:off x="1981200" y="512286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2" name="Line 24"/>
          <p:cNvSpPr>
            <a:spLocks noChangeShapeType="1"/>
          </p:cNvSpPr>
          <p:nvPr/>
        </p:nvSpPr>
        <p:spPr bwMode="auto">
          <a:xfrm flipV="1">
            <a:off x="2286000" y="535146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3" name="Freeform 25"/>
          <p:cNvSpPr>
            <a:spLocks/>
          </p:cNvSpPr>
          <p:nvPr/>
        </p:nvSpPr>
        <p:spPr bwMode="auto">
          <a:xfrm>
            <a:off x="4267200" y="5113338"/>
            <a:ext cx="609600" cy="457200"/>
          </a:xfrm>
          <a:custGeom>
            <a:avLst/>
            <a:gdLst>
              <a:gd name="T0" fmla="*/ 0 w 288"/>
              <a:gd name="T1" fmla="*/ 713410393 h 292"/>
              <a:gd name="T2" fmla="*/ 1285839001 w 288"/>
              <a:gd name="T3" fmla="*/ 713410393 h 292"/>
              <a:gd name="T4" fmla="*/ 1285839001 w 288"/>
              <a:gd name="T5" fmla="*/ 0 h 292"/>
              <a:gd name="T6" fmla="*/ 0 w 288"/>
              <a:gd name="T7" fmla="*/ 0 h 292"/>
              <a:gd name="T8" fmla="*/ 0 w 288"/>
              <a:gd name="T9" fmla="*/ 713410393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92"/>
              <a:gd name="T17" fmla="*/ 288 w 288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92">
                <a:moveTo>
                  <a:pt x="0" y="291"/>
                </a:moveTo>
                <a:lnTo>
                  <a:pt x="287" y="291"/>
                </a:lnTo>
                <a:lnTo>
                  <a:pt x="287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14" name="Freeform 26"/>
          <p:cNvSpPr>
            <a:spLocks/>
          </p:cNvSpPr>
          <p:nvPr/>
        </p:nvSpPr>
        <p:spPr bwMode="auto">
          <a:xfrm>
            <a:off x="6705600" y="5113338"/>
            <a:ext cx="762000" cy="457200"/>
          </a:xfrm>
          <a:custGeom>
            <a:avLst/>
            <a:gdLst>
              <a:gd name="T0" fmla="*/ 0 w 653"/>
              <a:gd name="T1" fmla="*/ 713410393 h 292"/>
              <a:gd name="T2" fmla="*/ 887832649 w 653"/>
              <a:gd name="T3" fmla="*/ 713410393 h 292"/>
              <a:gd name="T4" fmla="*/ 887832649 w 653"/>
              <a:gd name="T5" fmla="*/ 0 h 292"/>
              <a:gd name="T6" fmla="*/ 0 w 653"/>
              <a:gd name="T7" fmla="*/ 0 h 292"/>
              <a:gd name="T8" fmla="*/ 0 w 653"/>
              <a:gd name="T9" fmla="*/ 713410393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3"/>
              <a:gd name="T16" fmla="*/ 0 h 292"/>
              <a:gd name="T17" fmla="*/ 653 w 653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3" h="292">
                <a:moveTo>
                  <a:pt x="0" y="291"/>
                </a:moveTo>
                <a:lnTo>
                  <a:pt x="652" y="291"/>
                </a:lnTo>
                <a:lnTo>
                  <a:pt x="652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15" name="Line 27"/>
          <p:cNvSpPr>
            <a:spLocks noChangeShapeType="1"/>
          </p:cNvSpPr>
          <p:nvPr/>
        </p:nvSpPr>
        <p:spPr bwMode="auto">
          <a:xfrm>
            <a:off x="6934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6" name="Line 28"/>
          <p:cNvSpPr>
            <a:spLocks noChangeShapeType="1"/>
          </p:cNvSpPr>
          <p:nvPr/>
        </p:nvSpPr>
        <p:spPr bwMode="auto">
          <a:xfrm>
            <a:off x="685800" y="535146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7" name="Line 29"/>
          <p:cNvSpPr>
            <a:spLocks noChangeShapeType="1"/>
          </p:cNvSpPr>
          <p:nvPr/>
        </p:nvSpPr>
        <p:spPr bwMode="auto">
          <a:xfrm flipH="1">
            <a:off x="64008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8" name="Line 30"/>
          <p:cNvSpPr>
            <a:spLocks noChangeShapeType="1"/>
          </p:cNvSpPr>
          <p:nvPr/>
        </p:nvSpPr>
        <p:spPr bwMode="auto">
          <a:xfrm>
            <a:off x="3657600" y="5334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9" name="Line 31"/>
          <p:cNvSpPr>
            <a:spLocks noChangeShapeType="1"/>
          </p:cNvSpPr>
          <p:nvPr/>
        </p:nvSpPr>
        <p:spPr bwMode="auto">
          <a:xfrm flipV="1">
            <a:off x="4876800" y="5341938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0" name="Line 32"/>
          <p:cNvSpPr>
            <a:spLocks noChangeShapeType="1"/>
          </p:cNvSpPr>
          <p:nvPr/>
        </p:nvSpPr>
        <p:spPr bwMode="auto">
          <a:xfrm flipV="1">
            <a:off x="7467600" y="5334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1" name="Line 33"/>
          <p:cNvSpPr>
            <a:spLocks noChangeShapeType="1"/>
          </p:cNvSpPr>
          <p:nvPr/>
        </p:nvSpPr>
        <p:spPr bwMode="auto">
          <a:xfrm flipV="1">
            <a:off x="6400800" y="534193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2" name="Line 34"/>
          <p:cNvSpPr>
            <a:spLocks noChangeShapeType="1"/>
          </p:cNvSpPr>
          <p:nvPr/>
        </p:nvSpPr>
        <p:spPr bwMode="auto">
          <a:xfrm>
            <a:off x="4572000" y="5113338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3" name="Line 35"/>
          <p:cNvSpPr>
            <a:spLocks noChangeShapeType="1"/>
          </p:cNvSpPr>
          <p:nvPr/>
        </p:nvSpPr>
        <p:spPr bwMode="auto">
          <a:xfrm>
            <a:off x="7467600" y="3513138"/>
            <a:ext cx="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4" name="Line 36"/>
          <p:cNvSpPr>
            <a:spLocks noChangeShapeType="1"/>
          </p:cNvSpPr>
          <p:nvPr/>
        </p:nvSpPr>
        <p:spPr bwMode="auto">
          <a:xfrm flipH="1">
            <a:off x="83058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5" name="Line 37"/>
          <p:cNvSpPr>
            <a:spLocks noChangeShapeType="1"/>
          </p:cNvSpPr>
          <p:nvPr/>
        </p:nvSpPr>
        <p:spPr bwMode="auto">
          <a:xfrm flipH="1">
            <a:off x="54864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6" name="Line 38"/>
          <p:cNvSpPr>
            <a:spLocks noChangeShapeType="1"/>
          </p:cNvSpPr>
          <p:nvPr/>
        </p:nvSpPr>
        <p:spPr bwMode="auto">
          <a:xfrm flipH="1">
            <a:off x="36576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7" name="Line 39"/>
          <p:cNvSpPr>
            <a:spLocks noChangeShapeType="1"/>
          </p:cNvSpPr>
          <p:nvPr/>
        </p:nvSpPr>
        <p:spPr bwMode="auto">
          <a:xfrm flipH="1">
            <a:off x="2590800" y="51990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8" name="Line 40"/>
          <p:cNvSpPr>
            <a:spLocks noChangeShapeType="1"/>
          </p:cNvSpPr>
          <p:nvPr/>
        </p:nvSpPr>
        <p:spPr bwMode="auto">
          <a:xfrm flipH="1">
            <a:off x="685800" y="51990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9" name="Line 41"/>
          <p:cNvSpPr>
            <a:spLocks noChangeShapeType="1"/>
          </p:cNvSpPr>
          <p:nvPr/>
        </p:nvSpPr>
        <p:spPr bwMode="auto">
          <a:xfrm>
            <a:off x="3505200" y="3970338"/>
            <a:ext cx="19399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0" name="Line 42"/>
          <p:cNvSpPr>
            <a:spLocks noChangeShapeType="1"/>
          </p:cNvSpPr>
          <p:nvPr/>
        </p:nvSpPr>
        <p:spPr bwMode="auto">
          <a:xfrm>
            <a:off x="6248400" y="3970338"/>
            <a:ext cx="2057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1" name="Text Box 43"/>
          <p:cNvSpPr txBox="1">
            <a:spLocks noChangeArrowheads="1"/>
          </p:cNvSpPr>
          <p:nvPr/>
        </p:nvSpPr>
        <p:spPr bwMode="auto">
          <a:xfrm>
            <a:off x="9144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Q</a:t>
            </a:r>
            <a:r>
              <a:rPr lang="en-US" sz="2000" b="1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4732" name="Text Box 44"/>
          <p:cNvSpPr txBox="1">
            <a:spLocks noChangeArrowheads="1"/>
          </p:cNvSpPr>
          <p:nvPr/>
        </p:nvSpPr>
        <p:spPr bwMode="auto">
          <a:xfrm>
            <a:off x="16002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Q</a:t>
            </a:r>
            <a:r>
              <a:rPr lang="en-US" sz="2000" b="1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14733" name="Text Box 45"/>
          <p:cNvSpPr txBox="1">
            <a:spLocks noChangeArrowheads="1"/>
          </p:cNvSpPr>
          <p:nvPr/>
        </p:nvSpPr>
        <p:spPr bwMode="auto">
          <a:xfrm>
            <a:off x="19812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Q</a:t>
            </a:r>
            <a:r>
              <a:rPr lang="en-US" sz="2000" b="1" baseline="-25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14734" name="Text Box 46"/>
          <p:cNvSpPr txBox="1">
            <a:spLocks noChangeArrowheads="1"/>
          </p:cNvSpPr>
          <p:nvPr/>
        </p:nvSpPr>
        <p:spPr bwMode="auto">
          <a:xfrm>
            <a:off x="38862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Q</a:t>
            </a:r>
            <a:r>
              <a:rPr lang="en-US" sz="2000" b="1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4735" name="Text Box 47"/>
          <p:cNvSpPr txBox="1">
            <a:spLocks noChangeArrowheads="1"/>
          </p:cNvSpPr>
          <p:nvPr/>
        </p:nvSpPr>
        <p:spPr bwMode="auto">
          <a:xfrm>
            <a:off x="42672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Q</a:t>
            </a:r>
            <a:r>
              <a:rPr lang="en-US" sz="2000" b="1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14736" name="Text Box 48"/>
          <p:cNvSpPr txBox="1">
            <a:spLocks noChangeArrowheads="1"/>
          </p:cNvSpPr>
          <p:nvPr/>
        </p:nvSpPr>
        <p:spPr bwMode="auto">
          <a:xfrm>
            <a:off x="46482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Q</a:t>
            </a:r>
            <a:r>
              <a:rPr lang="en-US" sz="2000" b="1" baseline="-25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14737" name="Text Box 49"/>
          <p:cNvSpPr txBox="1">
            <a:spLocks noChangeArrowheads="1"/>
          </p:cNvSpPr>
          <p:nvPr/>
        </p:nvSpPr>
        <p:spPr bwMode="auto">
          <a:xfrm>
            <a:off x="6400800" y="41227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Q</a:t>
            </a:r>
            <a:r>
              <a:rPr lang="en-US" sz="2000" b="1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4738" name="Text Box 50"/>
          <p:cNvSpPr txBox="1">
            <a:spLocks noChangeArrowheads="1"/>
          </p:cNvSpPr>
          <p:nvPr/>
        </p:nvSpPr>
        <p:spPr bwMode="auto">
          <a:xfrm>
            <a:off x="6858000" y="41227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Q</a:t>
            </a:r>
            <a:r>
              <a:rPr lang="en-US" sz="2000" b="1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14739" name="Text Box 51"/>
          <p:cNvSpPr txBox="1">
            <a:spLocks noChangeArrowheads="1"/>
          </p:cNvSpPr>
          <p:nvPr/>
        </p:nvSpPr>
        <p:spPr bwMode="auto">
          <a:xfrm>
            <a:off x="7315200" y="41227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Q</a:t>
            </a:r>
            <a:r>
              <a:rPr lang="en-US" sz="2000" b="1" baseline="-25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14740" name="TextBox 53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A8BACFB6-22F4-4F18-B7F4-7BA94F047C3A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5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560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5A6D0456-98E6-4BA7-A160-CE10BF5026D1}" type="slidenum">
              <a:rPr lang="en-US" sz="1000"/>
              <a:pPr algn="r" defTabSz="852488"/>
              <a:t>51</a:t>
            </a:fld>
            <a:endParaRPr lang="en-US" sz="10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620000" cy="685800"/>
          </a:xfrm>
        </p:spPr>
        <p:txBody>
          <a:bodyPr/>
          <a:lstStyle/>
          <a:p>
            <a:pPr defTabSz="914400" eaLnBrk="1" hangingPunct="1"/>
            <a:r>
              <a:rPr lang="en-US" smtClean="0"/>
              <a:t>Boxplot Example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356100"/>
          </a:xfrm>
        </p:spPr>
        <p:txBody>
          <a:bodyPr>
            <a:spAutoFit/>
          </a:bodyPr>
          <a:lstStyle/>
          <a:p>
            <a:pPr marL="342900" indent="-342900" defTabSz="914400" eaLnBrk="1" hangingPunct="1"/>
            <a:r>
              <a:rPr lang="en-US" smtClean="0"/>
              <a:t>Below is a Boxplot for the following data:</a:t>
            </a:r>
          </a:p>
          <a:p>
            <a:pPr marL="342900" indent="-342900" defTabSz="914400" eaLnBrk="1" hangingPunct="1">
              <a:buFont typeface="Wingdings" pitchFamily="2" charset="2"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0    2     2      2     3     3     4     5     5    9    27</a:t>
            </a:r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smtClean="0"/>
          </a:p>
          <a:p>
            <a:pPr marL="342900" indent="-342900" defTabSz="914400" eaLnBrk="1" hangingPunct="1"/>
            <a:endParaRPr lang="en-US" sz="1400" smtClean="0"/>
          </a:p>
          <a:p>
            <a:pPr marL="342900" indent="-342900" defTabSz="914400" eaLnBrk="1" hangingPunct="1"/>
            <a:r>
              <a:rPr lang="en-US" smtClean="0"/>
              <a:t>The data are right skewed, as the plot depicts</a:t>
            </a:r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914400" y="3657600"/>
          <a:ext cx="7086600" cy="2363788"/>
        </p:xfrm>
        <a:graphic>
          <a:graphicData uri="http://schemas.openxmlformats.org/presentationml/2006/ole">
            <p:oleObj spid="_x0000_s25602" name="Drawing" r:id="rId3" imgW="6334200" imgH="2571840" progId="">
              <p:embed/>
            </p:oleObj>
          </a:graphicData>
        </a:graphic>
      </p:graphicFrame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</a:rPr>
              <a:t>0   2  3   5                                                              27</a:t>
            </a: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609600" y="2743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X</a:t>
            </a:r>
            <a:r>
              <a:rPr lang="en-US" b="1" baseline="-25000">
                <a:solidFill>
                  <a:srgbClr val="0000FF"/>
                </a:solidFill>
              </a:rPr>
              <a:t>smallest</a:t>
            </a:r>
            <a:r>
              <a:rPr lang="en-US" b="1">
                <a:solidFill>
                  <a:srgbClr val="0000FF"/>
                </a:solidFill>
              </a:rPr>
              <a:t>    Q</a:t>
            </a:r>
            <a:r>
              <a:rPr lang="en-US" b="1" baseline="-25000">
                <a:solidFill>
                  <a:srgbClr val="0000FF"/>
                </a:solidFill>
              </a:rPr>
              <a:t>1</a:t>
            </a:r>
            <a:r>
              <a:rPr lang="en-US" b="1">
                <a:solidFill>
                  <a:srgbClr val="0000FF"/>
                </a:solidFill>
              </a:rPr>
              <a:t>                    Q</a:t>
            </a:r>
            <a:r>
              <a:rPr lang="en-US" b="1" baseline="-25000">
                <a:solidFill>
                  <a:srgbClr val="0000FF"/>
                </a:solidFill>
              </a:rPr>
              <a:t>2</a:t>
            </a:r>
            <a:r>
              <a:rPr lang="en-US" b="1">
                <a:solidFill>
                  <a:srgbClr val="0000FF"/>
                </a:solidFill>
              </a:rPr>
              <a:t>                    Q</a:t>
            </a:r>
            <a:r>
              <a:rPr lang="en-US" b="1" baseline="-25000">
                <a:solidFill>
                  <a:srgbClr val="0000FF"/>
                </a:solidFill>
              </a:rPr>
              <a:t>3 </a:t>
            </a:r>
            <a:r>
              <a:rPr lang="en-US" b="1">
                <a:solidFill>
                  <a:srgbClr val="0000FF"/>
                </a:solidFill>
              </a:rPr>
              <a:t>        X</a:t>
            </a:r>
            <a:r>
              <a:rPr lang="en-US" b="1" baseline="-25000">
                <a:solidFill>
                  <a:srgbClr val="0000FF"/>
                </a:solidFill>
              </a:rPr>
              <a:t>largest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5608" name="Oval 7"/>
          <p:cNvSpPr>
            <a:spLocks noChangeArrowheads="1"/>
          </p:cNvSpPr>
          <p:nvPr/>
        </p:nvSpPr>
        <p:spPr bwMode="auto">
          <a:xfrm>
            <a:off x="6858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8"/>
          <p:cNvSpPr>
            <a:spLocks noChangeArrowheads="1"/>
          </p:cNvSpPr>
          <p:nvPr/>
        </p:nvSpPr>
        <p:spPr bwMode="auto">
          <a:xfrm>
            <a:off x="19812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Oval 9"/>
          <p:cNvSpPr>
            <a:spLocks noChangeArrowheads="1"/>
          </p:cNvSpPr>
          <p:nvPr/>
        </p:nvSpPr>
        <p:spPr bwMode="auto">
          <a:xfrm>
            <a:off x="41148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Oval 10"/>
          <p:cNvSpPr>
            <a:spLocks noChangeArrowheads="1"/>
          </p:cNvSpPr>
          <p:nvPr/>
        </p:nvSpPr>
        <p:spPr bwMode="auto">
          <a:xfrm>
            <a:off x="61722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Oval 11"/>
          <p:cNvSpPr>
            <a:spLocks noChangeArrowheads="1"/>
          </p:cNvSpPr>
          <p:nvPr/>
        </p:nvSpPr>
        <p:spPr bwMode="auto">
          <a:xfrm>
            <a:off x="7391400" y="3200400"/>
            <a:ext cx="6858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TextBox 13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161C12C5-1638-4BB8-BFA5-3CDCC9B09D49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1776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CAECB521-C8C2-4F43-8921-4AC1E0F3DD7E}" type="slidenum">
              <a:rPr lang="en-US" sz="1000"/>
              <a:pPr algn="r" defTabSz="852488"/>
              <a:t>52</a:t>
            </a:fld>
            <a:endParaRPr lang="en-US" sz="100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383462" cy="990600"/>
          </a:xfrm>
        </p:spPr>
        <p:txBody>
          <a:bodyPr/>
          <a:lstStyle/>
          <a:p>
            <a:pPr eaLnBrk="1" hangingPunct="1"/>
            <a:r>
              <a:rPr lang="en-US" smtClean="0"/>
              <a:t>Numerical Descriptive Measures for a Population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Descriptive statistics discussed previously described a </a:t>
            </a:r>
            <a:r>
              <a:rPr lang="en-US" i="1" smtClean="0">
                <a:latin typeface="Times New Roman" pitchFamily="18" charset="0"/>
              </a:rPr>
              <a:t>sample</a:t>
            </a:r>
            <a:r>
              <a:rPr lang="en-US" smtClean="0">
                <a:latin typeface="Times New Roman" pitchFamily="18" charset="0"/>
              </a:rPr>
              <a:t>, not the </a:t>
            </a:r>
            <a:r>
              <a:rPr lang="en-US" i="1" smtClean="0">
                <a:latin typeface="Times New Roman" pitchFamily="18" charset="0"/>
              </a:rPr>
              <a:t>population</a:t>
            </a:r>
            <a:r>
              <a:rPr lang="en-US" smtClean="0">
                <a:latin typeface="Times New Roman" pitchFamily="18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Summary measures describing a population, called </a:t>
            </a:r>
            <a:r>
              <a:rPr lang="en-US" b="1" smtClean="0">
                <a:latin typeface="Times New Roman" pitchFamily="18" charset="0"/>
              </a:rPr>
              <a:t>parameters</a:t>
            </a:r>
            <a:r>
              <a:rPr lang="en-US" smtClean="0">
                <a:latin typeface="Times New Roman" pitchFamily="18" charset="0"/>
              </a:rPr>
              <a:t>, are denoted with Greek letters.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Important population parameters are the population mean, variance, and standard deviation.</a:t>
            </a:r>
          </a:p>
        </p:txBody>
      </p:sp>
      <p:sp>
        <p:nvSpPr>
          <p:cNvPr id="117764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368B0D0C-7730-4190-AA98-4D12DB28E855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638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2B8C0006-949D-4AE3-9867-093CF020576D}" type="slidenum">
              <a:rPr lang="en-US" sz="1000"/>
              <a:pPr algn="r" defTabSz="852488"/>
              <a:t>53</a:t>
            </a:fld>
            <a:endParaRPr lang="en-US" sz="10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93038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Numerical Descriptive Measures </a:t>
            </a:r>
            <a:br>
              <a:rPr lang="en-US" sz="3600" smtClean="0"/>
            </a:br>
            <a:r>
              <a:rPr lang="en-US" sz="3600" smtClean="0"/>
              <a:t>for a Population:  The mean </a:t>
            </a:r>
            <a:r>
              <a:rPr lang="en-US" sz="3600" smtClean="0">
                <a:cs typeface="Arial" charset="0"/>
              </a:rPr>
              <a:t>µ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1295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mtClean="0"/>
              <a:t>The </a:t>
            </a:r>
            <a:r>
              <a:rPr lang="en-US" smtClean="0">
                <a:solidFill>
                  <a:schemeClr val="folHlink"/>
                </a:solidFill>
              </a:rPr>
              <a:t>population mean</a:t>
            </a:r>
            <a:r>
              <a:rPr lang="en-US" smtClean="0"/>
              <a:t> is the sum of the values in the population divided by the population size, N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2133600" y="3352800"/>
          <a:ext cx="4943475" cy="1570038"/>
        </p:xfrm>
        <a:graphic>
          <a:graphicData uri="http://schemas.openxmlformats.org/presentationml/2006/ole">
            <p:oleObj spid="_x0000_s16386" name="Equation" r:id="rId3" imgW="1917360" imgH="609480" progId="Equation.3">
              <p:embed/>
            </p:oleObj>
          </a:graphicData>
        </a:graphic>
      </p:graphicFrame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667000" y="5105400"/>
            <a:ext cx="403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cs typeface="Arial" charset="0"/>
              </a:rPr>
              <a:t>μ</a:t>
            </a:r>
            <a:r>
              <a:rPr lang="en-US" sz="2000"/>
              <a:t> = population mean</a:t>
            </a:r>
          </a:p>
          <a:p>
            <a:pPr>
              <a:spcBef>
                <a:spcPct val="50000"/>
              </a:spcBef>
            </a:pPr>
            <a:r>
              <a:rPr lang="en-US" sz="2000"/>
              <a:t>N = population size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i</a:t>
            </a:r>
            <a:r>
              <a:rPr lang="en-US" sz="2000"/>
              <a:t> = i</a:t>
            </a:r>
            <a:r>
              <a:rPr lang="en-US" sz="2000" baseline="30000"/>
              <a:t>th</a:t>
            </a:r>
            <a:r>
              <a:rPr lang="en-US" sz="2000"/>
              <a:t> value of the variable X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Where</a:t>
            </a:r>
            <a:r>
              <a:rPr lang="en-US"/>
              <a:t> 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76200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BBFA6AF6-BAEF-438C-8780-E73AA7528965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741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7ECF2BB2-6440-467A-83AD-131349AB4C3A}" type="slidenum">
              <a:rPr lang="en-US" sz="1000"/>
              <a:pPr algn="r" defTabSz="852488"/>
              <a:t>54</a:t>
            </a:fld>
            <a:endParaRPr lang="en-US" sz="10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Average of squared deviations of values from the mean</a:t>
            </a:r>
          </a:p>
          <a:p>
            <a:pPr lvl="1" eaLnBrk="1" hangingPunct="1">
              <a:lnSpc>
                <a:spcPct val="120000"/>
              </a:lnSpc>
            </a:pPr>
            <a:endParaRPr lang="en-US" b="1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mtClean="0">
                <a:solidFill>
                  <a:schemeClr val="folHlink"/>
                </a:solidFill>
              </a:rPr>
              <a:t>Population</a:t>
            </a:r>
            <a:r>
              <a:rPr lang="en-US" smtClean="0"/>
              <a:t> </a:t>
            </a:r>
            <a:r>
              <a:rPr lang="en-US" smtClean="0">
                <a:solidFill>
                  <a:schemeClr val="folHlink"/>
                </a:solidFill>
              </a:rPr>
              <a:t>variance: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Numerical Descriptive Measures For A Population:  The Variance </a:t>
            </a:r>
            <a:r>
              <a:rPr lang="el-GR" sz="3600" smtClean="0">
                <a:cs typeface="Arial" charset="0"/>
              </a:rPr>
              <a:t>σ</a:t>
            </a:r>
            <a:r>
              <a:rPr lang="en-US" sz="3600" baseline="30000" smtClean="0">
                <a:cs typeface="Arial" charset="0"/>
              </a:rPr>
              <a:t>2</a:t>
            </a:r>
            <a:endParaRPr lang="el-GR" sz="3600" baseline="30000" smtClean="0">
              <a:cs typeface="Arial" charset="0"/>
            </a:endParaRP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4724400" y="2971800"/>
          <a:ext cx="2846388" cy="1570038"/>
        </p:xfrm>
        <a:graphic>
          <a:graphicData uri="http://schemas.openxmlformats.org/presentationml/2006/ole">
            <p:oleObj spid="_x0000_s17410" name="Equation" r:id="rId3" imgW="1104840" imgH="609480" progId="Equation.3">
              <p:embed/>
            </p:oleObj>
          </a:graphicData>
        </a:graphic>
      </p:graphicFrame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Where</a:t>
            </a:r>
            <a:r>
              <a:rPr lang="en-US"/>
              <a:t> 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2590800" y="5089525"/>
            <a:ext cx="403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cs typeface="Arial" charset="0"/>
              </a:rPr>
              <a:t>μ</a:t>
            </a:r>
            <a:r>
              <a:rPr lang="en-US" sz="2000"/>
              <a:t>  = population mean</a:t>
            </a:r>
          </a:p>
          <a:p>
            <a:pPr>
              <a:spcBef>
                <a:spcPct val="50000"/>
              </a:spcBef>
            </a:pPr>
            <a:r>
              <a:rPr lang="en-US" sz="2000"/>
              <a:t>N = population size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i</a:t>
            </a:r>
            <a:r>
              <a:rPr lang="en-US" sz="2000"/>
              <a:t> = i</a:t>
            </a:r>
            <a:r>
              <a:rPr lang="en-US" sz="2000" baseline="30000"/>
              <a:t>th</a:t>
            </a:r>
            <a:r>
              <a:rPr lang="en-US" sz="2000"/>
              <a:t> value of the variable X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D31EEBE3-22D4-4043-B778-E890E785D915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843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2E4F7AB4-B10D-44D5-869E-2C3980DC68DC}" type="slidenum">
              <a:rPr lang="en-US" sz="1000"/>
              <a:pPr algn="r" defTabSz="852488"/>
              <a:t>55</a:t>
            </a:fld>
            <a:endParaRPr lang="en-US" sz="10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Numerical Descriptive Measures For A Population:  The Standard Deviation </a:t>
            </a:r>
            <a:r>
              <a:rPr lang="el-GR" sz="3200" smtClean="0">
                <a:cs typeface="Arial" charset="0"/>
              </a:rPr>
              <a:t>σ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smtClean="0"/>
              <a:t>Most commonly used measure of variation</a:t>
            </a:r>
          </a:p>
          <a:p>
            <a:pPr eaLnBrk="1" hangingPunct="1"/>
            <a:r>
              <a:rPr lang="en-US" smtClean="0"/>
              <a:t>Shows variation about the mean</a:t>
            </a:r>
          </a:p>
          <a:p>
            <a:pPr eaLnBrk="1" hangingPunct="1"/>
            <a:r>
              <a:rPr lang="en-US" smtClean="0"/>
              <a:t>Is the square root of the population variance</a:t>
            </a:r>
          </a:p>
          <a:p>
            <a:pPr eaLnBrk="1" hangingPunct="1"/>
            <a:r>
              <a:rPr lang="en-US" smtClean="0"/>
              <a:t>Has the </a:t>
            </a:r>
            <a:r>
              <a:rPr lang="en-US" smtClean="0">
                <a:solidFill>
                  <a:schemeClr val="hlink"/>
                </a:solidFill>
              </a:rPr>
              <a:t>same units as the original data</a:t>
            </a:r>
          </a:p>
          <a:p>
            <a:pPr eaLnBrk="1" hangingPunct="1"/>
            <a:endParaRPr lang="en-US" sz="1400" smtClean="0"/>
          </a:p>
          <a:p>
            <a:pPr eaLnBrk="1" hangingPunct="1"/>
            <a:endParaRPr lang="en-US" sz="1400" smtClean="0"/>
          </a:p>
          <a:p>
            <a:pPr eaLnBrk="1" hangingPunct="1"/>
            <a:endParaRPr lang="en-US" sz="1400" smtClean="0"/>
          </a:p>
          <a:p>
            <a:pPr lvl="1" eaLnBrk="1" hangingPunct="1"/>
            <a:r>
              <a:rPr lang="en-US" smtClean="0">
                <a:solidFill>
                  <a:schemeClr val="folHlink"/>
                </a:solidFill>
              </a:rPr>
              <a:t>Population</a:t>
            </a:r>
            <a:r>
              <a:rPr lang="en-US" smtClean="0"/>
              <a:t> </a:t>
            </a:r>
            <a:r>
              <a:rPr lang="en-US" smtClean="0">
                <a:solidFill>
                  <a:schemeClr val="folHlink"/>
                </a:solidFill>
              </a:rPr>
              <a:t>standard deviation: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562600" y="4267200"/>
          <a:ext cx="2938463" cy="1679575"/>
        </p:xfrm>
        <a:graphic>
          <a:graphicData uri="http://schemas.openxmlformats.org/presentationml/2006/ole">
            <p:oleObj spid="_x0000_s18434" name="Equation" r:id="rId3" imgW="1155600" imgH="660240" progId="Equation.3">
              <p:embed/>
            </p:oleObj>
          </a:graphicData>
        </a:graphic>
      </p:graphicFrame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C32884A3-6C24-4D01-AEF1-E38043D08FC7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9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9464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E82552F7-CFB2-49F8-856C-C7D39279B9D7}" type="slidenum">
              <a:rPr lang="en-US" sz="1000"/>
              <a:pPr algn="r" defTabSz="852488"/>
              <a:t>56</a:t>
            </a:fld>
            <a:endParaRPr lang="en-US" sz="1000"/>
          </a:p>
        </p:txBody>
      </p:sp>
      <p:sp>
        <p:nvSpPr>
          <p:cNvPr id="19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Sample statistics versus population parameters</a:t>
            </a:r>
          </a:p>
        </p:txBody>
      </p:sp>
      <p:graphicFrame>
        <p:nvGraphicFramePr>
          <p:cNvPr id="201731" name="Group 3"/>
          <p:cNvGraphicFramePr>
            <a:graphicFrameLocks noGrp="1"/>
          </p:cNvGraphicFramePr>
          <p:nvPr>
            <p:ph idx="1"/>
          </p:nvPr>
        </p:nvGraphicFramePr>
        <p:xfrm>
          <a:off x="1447800" y="2209800"/>
          <a:ext cx="6629400" cy="3657600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  <a:gridCol w="22098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Population 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Sample Statistic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Standard Deviation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88" name="Rectangle 2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8" name="Object 26"/>
          <p:cNvGraphicFramePr>
            <a:graphicFrameLocks noChangeAspect="1"/>
          </p:cNvGraphicFramePr>
          <p:nvPr/>
        </p:nvGraphicFramePr>
        <p:xfrm>
          <a:off x="6629400" y="3276600"/>
          <a:ext cx="482600" cy="533400"/>
        </p:xfrm>
        <a:graphic>
          <a:graphicData uri="http://schemas.openxmlformats.org/presentationml/2006/ole">
            <p:oleObj spid="_x0000_s19458" name="Equation" r:id="rId3" imgW="177569" imgH="202936" progId="Equation.3">
              <p:embed/>
            </p:oleObj>
          </a:graphicData>
        </a:graphic>
      </p:graphicFrame>
      <p:sp>
        <p:nvSpPr>
          <p:cNvPr id="19489" name="Rectangle 2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9" name="Object 28"/>
          <p:cNvGraphicFramePr>
            <a:graphicFrameLocks noChangeAspect="1"/>
          </p:cNvGraphicFramePr>
          <p:nvPr/>
        </p:nvGraphicFramePr>
        <p:xfrm>
          <a:off x="6643688" y="4267200"/>
          <a:ext cx="428625" cy="457200"/>
        </p:xfrm>
        <a:graphic>
          <a:graphicData uri="http://schemas.openxmlformats.org/presentationml/2006/ole">
            <p:oleObj spid="_x0000_s19459" name="Equation" r:id="rId4" imgW="190440" imgH="203040" progId="Equation.3">
              <p:embed/>
            </p:oleObj>
          </a:graphicData>
        </a:graphic>
      </p:graphicFrame>
      <p:sp>
        <p:nvSpPr>
          <p:cNvPr id="19490" name="Rectangle 29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0" name="Object 30"/>
          <p:cNvGraphicFramePr>
            <a:graphicFrameLocks noChangeAspect="1"/>
          </p:cNvGraphicFramePr>
          <p:nvPr/>
        </p:nvGraphicFramePr>
        <p:xfrm>
          <a:off x="6629400" y="5181600"/>
          <a:ext cx="300038" cy="381000"/>
        </p:xfrm>
        <a:graphic>
          <a:graphicData uri="http://schemas.openxmlformats.org/presentationml/2006/ole">
            <p:oleObj spid="_x0000_s19460" name="Equation" r:id="rId5" imgW="139579" imgH="177646" progId="Equation.3">
              <p:embed/>
            </p:oleObj>
          </a:graphicData>
        </a:graphic>
      </p:graphicFrame>
      <p:sp>
        <p:nvSpPr>
          <p:cNvPr id="19491" name="Rectangle 31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1" name="Object 32"/>
          <p:cNvGraphicFramePr>
            <a:graphicFrameLocks noChangeAspect="1"/>
          </p:cNvGraphicFramePr>
          <p:nvPr/>
        </p:nvGraphicFramePr>
        <p:xfrm>
          <a:off x="4343400" y="3429000"/>
          <a:ext cx="358775" cy="381000"/>
        </p:xfrm>
        <a:graphic>
          <a:graphicData uri="http://schemas.openxmlformats.org/presentationml/2006/ole">
            <p:oleObj spid="_x0000_s19461" name="Equation" r:id="rId6" imgW="152268" imgH="164957" progId="Equation.3">
              <p:embed/>
            </p:oleObj>
          </a:graphicData>
        </a:graphic>
      </p:graphicFrame>
      <p:sp>
        <p:nvSpPr>
          <p:cNvPr id="19492" name="Rectangle 3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2" name="Object 34"/>
          <p:cNvGraphicFramePr>
            <a:graphicFrameLocks noChangeAspect="1"/>
          </p:cNvGraphicFramePr>
          <p:nvPr/>
        </p:nvGraphicFramePr>
        <p:xfrm>
          <a:off x="4343400" y="4267200"/>
          <a:ext cx="457200" cy="417513"/>
        </p:xfrm>
        <a:graphic>
          <a:graphicData uri="http://schemas.openxmlformats.org/presentationml/2006/ole">
            <p:oleObj spid="_x0000_s19462" name="Equation" r:id="rId7" imgW="215713" imgH="203024" progId="Equation.3">
              <p:embed/>
            </p:oleObj>
          </a:graphicData>
        </a:graphic>
      </p:graphicFrame>
      <p:sp>
        <p:nvSpPr>
          <p:cNvPr id="19493" name="Rectangle 35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3" name="Object 36"/>
          <p:cNvGraphicFramePr>
            <a:graphicFrameLocks noChangeAspect="1"/>
          </p:cNvGraphicFramePr>
          <p:nvPr/>
        </p:nvGraphicFramePr>
        <p:xfrm>
          <a:off x="4343400" y="5257800"/>
          <a:ext cx="304800" cy="285750"/>
        </p:xfrm>
        <a:graphic>
          <a:graphicData uri="http://schemas.openxmlformats.org/presentationml/2006/ole">
            <p:oleObj spid="_x0000_s19463" name="Equation" r:id="rId8" imgW="152334" imgH="139639" progId="Equation.3">
              <p:embed/>
            </p:oleObj>
          </a:graphicData>
        </a:graphic>
      </p:graphicFrame>
      <p:sp>
        <p:nvSpPr>
          <p:cNvPr id="19494" name="TextBox 18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F74ECF45-1069-4F67-89EF-26AC464AA5F1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24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048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D2711A8D-ED46-46EB-8C77-79D53EEF0A73}" type="slidenum">
              <a:rPr lang="en-US" sz="1000"/>
              <a:pPr algn="r" defTabSz="852488"/>
              <a:t>57</a:t>
            </a:fld>
            <a:endParaRPr lang="en-US" sz="1000"/>
          </a:p>
        </p:txBody>
      </p:sp>
      <p:sp>
        <p:nvSpPr>
          <p:cNvPr id="20486" name="Line 2"/>
          <p:cNvSpPr>
            <a:spLocks noChangeShapeType="1"/>
          </p:cNvSpPr>
          <p:nvPr/>
        </p:nvSpPr>
        <p:spPr bwMode="auto">
          <a:xfrm>
            <a:off x="3733800" y="47799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3"/>
          <p:cNvSpPr>
            <a:spLocks noChangeShapeType="1"/>
          </p:cNvSpPr>
          <p:nvPr/>
        </p:nvSpPr>
        <p:spPr bwMode="auto">
          <a:xfrm>
            <a:off x="5410200" y="47799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77200" cy="2433638"/>
          </a:xfrm>
        </p:spPr>
        <p:txBody>
          <a:bodyPr/>
          <a:lstStyle/>
          <a:p>
            <a:pPr eaLnBrk="1" hangingPunct="1"/>
            <a:r>
              <a:rPr lang="en-US" smtClean="0"/>
              <a:t>The empirical rule approximates the variation of data in a bell-shaped distribution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Approximately </a:t>
            </a:r>
            <a:r>
              <a:rPr lang="en-US" smtClean="0">
                <a:solidFill>
                  <a:schemeClr val="folHlink"/>
                </a:solidFill>
              </a:rPr>
              <a:t>68%</a:t>
            </a:r>
            <a:r>
              <a:rPr lang="en-US" smtClean="0"/>
              <a:t> of the data in a bell shaped distribution is within ± one standard deviation of the mean or </a:t>
            </a:r>
          </a:p>
        </p:txBody>
      </p:sp>
      <p:sp>
        <p:nvSpPr>
          <p:cNvPr id="20489" name="Rectangle 5"/>
          <p:cNvSpPr>
            <a:spLocks noChangeArrowheads="1"/>
          </p:cNvSpPr>
          <p:nvPr/>
        </p:nvSpPr>
        <p:spPr bwMode="auto">
          <a:xfrm>
            <a:off x="762000" y="381000"/>
            <a:ext cx="772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r>
              <a:rPr lang="en-US" sz="4000">
                <a:solidFill>
                  <a:schemeClr val="tx2"/>
                </a:solidFill>
              </a:rPr>
              <a:t>The Empirical Rule</a:t>
            </a:r>
          </a:p>
        </p:txBody>
      </p:sp>
      <p:graphicFrame>
        <p:nvGraphicFramePr>
          <p:cNvPr id="20482" name="Object 6"/>
          <p:cNvGraphicFramePr>
            <a:graphicFrameLocks noChangeAspect="1"/>
          </p:cNvGraphicFramePr>
          <p:nvPr/>
        </p:nvGraphicFramePr>
        <p:xfrm>
          <a:off x="3130550" y="3581400"/>
          <a:ext cx="1212850" cy="495300"/>
        </p:xfrm>
        <a:graphic>
          <a:graphicData uri="http://schemas.openxmlformats.org/presentationml/2006/ole">
            <p:oleObj spid="_x0000_s20482" name="Equation" r:id="rId3" imgW="495000" imgH="203040" progId="Equation.3">
              <p:embed/>
            </p:oleObj>
          </a:graphicData>
        </a:graphic>
      </p:graphicFrame>
      <p:sp>
        <p:nvSpPr>
          <p:cNvPr id="20490" name="Freeform 7"/>
          <p:cNvSpPr>
            <a:spLocks/>
          </p:cNvSpPr>
          <p:nvPr/>
        </p:nvSpPr>
        <p:spPr bwMode="auto">
          <a:xfrm>
            <a:off x="4572000" y="4038600"/>
            <a:ext cx="847725" cy="1503363"/>
          </a:xfrm>
          <a:custGeom>
            <a:avLst/>
            <a:gdLst>
              <a:gd name="T0" fmla="*/ 0 w 534"/>
              <a:gd name="T1" fmla="*/ 0 h 947"/>
              <a:gd name="T2" fmla="*/ 302418711 w 534"/>
              <a:gd name="T3" fmla="*/ 57964417 h 947"/>
              <a:gd name="T4" fmla="*/ 604837422 w 534"/>
              <a:gd name="T5" fmla="*/ 330141386 h 947"/>
              <a:gd name="T6" fmla="*/ 831651381 w 534"/>
              <a:gd name="T7" fmla="*/ 511592749 h 947"/>
              <a:gd name="T8" fmla="*/ 1043344607 w 534"/>
              <a:gd name="T9" fmla="*/ 798890583 h 947"/>
              <a:gd name="T10" fmla="*/ 1270158566 w 534"/>
              <a:gd name="T11" fmla="*/ 1116430493 h 947"/>
              <a:gd name="T12" fmla="*/ 1345763219 w 534"/>
              <a:gd name="T13" fmla="*/ 1181954560 h 947"/>
              <a:gd name="T14" fmla="*/ 1345763219 w 534"/>
              <a:gd name="T15" fmla="*/ 2147483647 h 947"/>
              <a:gd name="T16" fmla="*/ 0 w 534"/>
              <a:gd name="T17" fmla="*/ 2147483647 h 947"/>
              <a:gd name="T18" fmla="*/ 0 w 534"/>
              <a:gd name="T19" fmla="*/ 0 h 9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4"/>
              <a:gd name="T31" fmla="*/ 0 h 947"/>
              <a:gd name="T32" fmla="*/ 534 w 534"/>
              <a:gd name="T33" fmla="*/ 947 h 9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4" h="947">
                <a:moveTo>
                  <a:pt x="0" y="0"/>
                </a:moveTo>
                <a:lnTo>
                  <a:pt x="120" y="23"/>
                </a:lnTo>
                <a:lnTo>
                  <a:pt x="240" y="131"/>
                </a:lnTo>
                <a:lnTo>
                  <a:pt x="330" y="203"/>
                </a:lnTo>
                <a:lnTo>
                  <a:pt x="414" y="317"/>
                </a:lnTo>
                <a:lnTo>
                  <a:pt x="504" y="443"/>
                </a:lnTo>
                <a:lnTo>
                  <a:pt x="534" y="469"/>
                </a:lnTo>
                <a:lnTo>
                  <a:pt x="534" y="947"/>
                </a:lnTo>
                <a:lnTo>
                  <a:pt x="0" y="947"/>
                </a:lnTo>
                <a:lnTo>
                  <a:pt x="0" y="0"/>
                </a:lnTo>
              </a:path>
            </a:pathLst>
          </a:custGeom>
          <a:solidFill>
            <a:srgbClr val="C0FEFE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Freeform 8"/>
          <p:cNvSpPr>
            <a:spLocks/>
          </p:cNvSpPr>
          <p:nvPr/>
        </p:nvSpPr>
        <p:spPr bwMode="auto">
          <a:xfrm>
            <a:off x="3743325" y="4044950"/>
            <a:ext cx="838200" cy="1497013"/>
          </a:xfrm>
          <a:custGeom>
            <a:avLst/>
            <a:gdLst>
              <a:gd name="T0" fmla="*/ 1149191116 w 528"/>
              <a:gd name="T1" fmla="*/ 22532396 h 1338"/>
              <a:gd name="T2" fmla="*/ 970259311 w 528"/>
              <a:gd name="T3" fmla="*/ 82619906 h 1338"/>
              <a:gd name="T4" fmla="*/ 660280831 w 528"/>
              <a:gd name="T5" fmla="*/ 267888099 h 1338"/>
              <a:gd name="T6" fmla="*/ 496469956 w 528"/>
              <a:gd name="T7" fmla="*/ 366780498 h 1338"/>
              <a:gd name="T8" fmla="*/ 257055918 w 528"/>
              <a:gd name="T9" fmla="*/ 593358732 h 1338"/>
              <a:gd name="T10" fmla="*/ 90725608 w 528"/>
              <a:gd name="T11" fmla="*/ 736064968 h 1338"/>
              <a:gd name="T12" fmla="*/ 0 w 528"/>
              <a:gd name="T13" fmla="*/ 818684839 h 1338"/>
              <a:gd name="T14" fmla="*/ 0 w 528"/>
              <a:gd name="T15" fmla="*/ 1674923657 h 1338"/>
              <a:gd name="T16" fmla="*/ 1330642282 w 528"/>
              <a:gd name="T17" fmla="*/ 1667412861 h 1338"/>
              <a:gd name="T18" fmla="*/ 1330642282 w 528"/>
              <a:gd name="T19" fmla="*/ 0 h 1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8"/>
              <a:gd name="T31" fmla="*/ 0 h 1338"/>
              <a:gd name="T32" fmla="*/ 528 w 528"/>
              <a:gd name="T33" fmla="*/ 1338 h 1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8" h="1338">
                <a:moveTo>
                  <a:pt x="456" y="18"/>
                </a:moveTo>
                <a:lnTo>
                  <a:pt x="385" y="66"/>
                </a:lnTo>
                <a:lnTo>
                  <a:pt x="262" y="214"/>
                </a:lnTo>
                <a:lnTo>
                  <a:pt x="197" y="293"/>
                </a:lnTo>
                <a:lnTo>
                  <a:pt x="102" y="474"/>
                </a:lnTo>
                <a:lnTo>
                  <a:pt x="36" y="588"/>
                </a:lnTo>
                <a:lnTo>
                  <a:pt x="0" y="654"/>
                </a:lnTo>
                <a:lnTo>
                  <a:pt x="0" y="1338"/>
                </a:lnTo>
                <a:lnTo>
                  <a:pt x="528" y="1332"/>
                </a:lnTo>
                <a:lnTo>
                  <a:pt x="528" y="0"/>
                </a:lnTo>
              </a:path>
            </a:pathLst>
          </a:custGeom>
          <a:solidFill>
            <a:srgbClr val="C0FEFE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10"/>
          <p:cNvSpPr>
            <a:spLocks noChangeArrowheads="1"/>
          </p:cNvSpPr>
          <p:nvPr/>
        </p:nvSpPr>
        <p:spPr bwMode="auto">
          <a:xfrm>
            <a:off x="4214813" y="3643313"/>
            <a:ext cx="250825" cy="85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2286000" y="5541963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0483" name="Object 13"/>
          <p:cNvGraphicFramePr>
            <a:graphicFrameLocks noChangeAspect="1"/>
          </p:cNvGraphicFramePr>
          <p:nvPr/>
        </p:nvGraphicFramePr>
        <p:xfrm>
          <a:off x="4487863" y="5521325"/>
          <a:ext cx="274637" cy="384175"/>
        </p:xfrm>
        <a:graphic>
          <a:graphicData uri="http://schemas.openxmlformats.org/presentationml/2006/ole">
            <p:oleObj spid="_x0000_s20483" name="Equation" r:id="rId4" imgW="126720" imgH="177480" progId="Equation.3">
              <p:embed/>
            </p:oleObj>
          </a:graphicData>
        </a:graphic>
      </p:graphicFrame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3733800" y="47799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5410200" y="47799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3810000" y="6227763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5105400" y="6227763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191000" y="4703763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68%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4572000" y="4038600"/>
            <a:ext cx="1588" cy="15033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0484" name="Object 20"/>
          <p:cNvGraphicFramePr>
            <a:graphicFrameLocks noChangeAspect="1"/>
          </p:cNvGraphicFramePr>
          <p:nvPr/>
        </p:nvGraphicFramePr>
        <p:xfrm>
          <a:off x="4105275" y="6026150"/>
          <a:ext cx="933450" cy="441325"/>
        </p:xfrm>
        <a:graphic>
          <a:graphicData uri="http://schemas.openxmlformats.org/presentationml/2006/ole">
            <p:oleObj spid="_x0000_s20484" name="Equation" r:id="rId5" imgW="431640" imgH="203040" progId="Equation.3">
              <p:embed/>
            </p:oleObj>
          </a:graphicData>
        </a:graphic>
      </p:graphicFrame>
      <p:sp>
        <p:nvSpPr>
          <p:cNvPr id="20500" name="Freeform 21"/>
          <p:cNvSpPr>
            <a:spLocks/>
          </p:cNvSpPr>
          <p:nvPr/>
        </p:nvSpPr>
        <p:spPr bwMode="auto">
          <a:xfrm>
            <a:off x="2362200" y="4017963"/>
            <a:ext cx="2232025" cy="1452562"/>
          </a:xfrm>
          <a:custGeom>
            <a:avLst/>
            <a:gdLst>
              <a:gd name="T0" fmla="*/ 0 w 1032"/>
              <a:gd name="T1" fmla="*/ 2126949662 h 991"/>
              <a:gd name="T2" fmla="*/ 505198857 w 1032"/>
              <a:gd name="T3" fmla="*/ 2105466114 h 991"/>
              <a:gd name="T4" fmla="*/ 762476520 w 1032"/>
              <a:gd name="T5" fmla="*/ 2077536183 h 991"/>
              <a:gd name="T6" fmla="*/ 1019754047 w 1032"/>
              <a:gd name="T7" fmla="*/ 2045310128 h 991"/>
              <a:gd name="T8" fmla="*/ 1267675512 w 1032"/>
              <a:gd name="T9" fmla="*/ 1995895183 h 991"/>
              <a:gd name="T10" fmla="*/ 1524953039 w 1032"/>
              <a:gd name="T11" fmla="*/ 1927145484 h 991"/>
              <a:gd name="T12" fmla="*/ 1782228404 w 1032"/>
              <a:gd name="T13" fmla="*/ 1841208361 h 991"/>
              <a:gd name="T14" fmla="*/ 2147483647 w 1032"/>
              <a:gd name="T15" fmla="*/ 1596286827 h 991"/>
              <a:gd name="T16" fmla="*/ 2147483647 w 1032"/>
              <a:gd name="T17" fmla="*/ 1248240379 h 991"/>
              <a:gd name="T18" fmla="*/ 2147483647 w 1032"/>
              <a:gd name="T19" fmla="*/ 829295804 h 991"/>
              <a:gd name="T20" fmla="*/ 2147483647 w 1032"/>
              <a:gd name="T21" fmla="*/ 616600141 h 991"/>
              <a:gd name="T22" fmla="*/ 2147483647 w 1032"/>
              <a:gd name="T23" fmla="*/ 421093553 h 991"/>
              <a:gd name="T24" fmla="*/ 2147483647 w 1032"/>
              <a:gd name="T25" fmla="*/ 249217749 h 991"/>
              <a:gd name="T26" fmla="*/ 2147483647 w 1032"/>
              <a:gd name="T27" fmla="*/ 113867100 h 991"/>
              <a:gd name="T28" fmla="*/ 2147483647 w 1032"/>
              <a:gd name="T29" fmla="*/ 27929943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2"/>
          <p:cNvSpPr>
            <a:spLocks/>
          </p:cNvSpPr>
          <p:nvPr/>
        </p:nvSpPr>
        <p:spPr bwMode="auto">
          <a:xfrm>
            <a:off x="4572000" y="4017963"/>
            <a:ext cx="2227263" cy="1452562"/>
          </a:xfrm>
          <a:custGeom>
            <a:avLst/>
            <a:gdLst>
              <a:gd name="T0" fmla="*/ 2147483647 w 1030"/>
              <a:gd name="T1" fmla="*/ 2126949662 h 991"/>
              <a:gd name="T2" fmla="*/ 2147483647 w 1030"/>
              <a:gd name="T3" fmla="*/ 2105466114 h 991"/>
              <a:gd name="T4" fmla="*/ 2147483647 w 1030"/>
              <a:gd name="T5" fmla="*/ 2077536183 h 991"/>
              <a:gd name="T6" fmla="*/ 2147483647 w 1030"/>
              <a:gd name="T7" fmla="*/ 2045310128 h 991"/>
              <a:gd name="T8" fmla="*/ 2147483647 w 1030"/>
              <a:gd name="T9" fmla="*/ 1995895183 h 991"/>
              <a:gd name="T10" fmla="*/ 2147483647 w 1030"/>
              <a:gd name="T11" fmla="*/ 1927145484 h 991"/>
              <a:gd name="T12" fmla="*/ 2147483647 w 1030"/>
              <a:gd name="T13" fmla="*/ 1841208361 h 991"/>
              <a:gd name="T14" fmla="*/ 2147483647 w 1030"/>
              <a:gd name="T15" fmla="*/ 1596286827 h 991"/>
              <a:gd name="T16" fmla="*/ 2024678955 w 1030"/>
              <a:gd name="T17" fmla="*/ 1248240379 h 991"/>
              <a:gd name="T18" fmla="*/ 1519678664 w 1030"/>
              <a:gd name="T19" fmla="*/ 829295804 h 991"/>
              <a:gd name="T20" fmla="*/ 1262503431 w 1030"/>
              <a:gd name="T21" fmla="*/ 616600141 h 991"/>
              <a:gd name="T22" fmla="*/ 1005325765 w 1030"/>
              <a:gd name="T23" fmla="*/ 421093553 h 991"/>
              <a:gd name="T24" fmla="*/ 762177957 w 1030"/>
              <a:gd name="T25" fmla="*/ 249217749 h 991"/>
              <a:gd name="T26" fmla="*/ 505000426 w 1030"/>
              <a:gd name="T27" fmla="*/ 113867100 h 991"/>
              <a:gd name="T28" fmla="*/ 247825125 w 1030"/>
              <a:gd name="T29" fmla="*/ 27929943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TextBox 23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9BC7A3DE-5802-4F60-A9B7-5CA6C2F4D400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31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1508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3FA9FFFE-779B-43ED-A576-D5688270E750}" type="slidenum">
              <a:rPr lang="en-US" sz="1000"/>
              <a:pPr algn="r" defTabSz="852488"/>
              <a:t>58</a:t>
            </a:fld>
            <a:endParaRPr lang="en-US" sz="1000"/>
          </a:p>
        </p:txBody>
      </p:sp>
      <p:sp>
        <p:nvSpPr>
          <p:cNvPr id="21509" name="Freeform 2"/>
          <p:cNvSpPr>
            <a:spLocks/>
          </p:cNvSpPr>
          <p:nvPr/>
        </p:nvSpPr>
        <p:spPr bwMode="auto">
          <a:xfrm>
            <a:off x="6859588" y="4178300"/>
            <a:ext cx="1512887" cy="1660525"/>
          </a:xfrm>
          <a:custGeom>
            <a:avLst/>
            <a:gdLst>
              <a:gd name="T0" fmla="*/ 0 w 953"/>
              <a:gd name="T1" fmla="*/ 2147483647 h 1046"/>
              <a:gd name="T2" fmla="*/ 0 w 953"/>
              <a:gd name="T3" fmla="*/ 0 h 1046"/>
              <a:gd name="T4" fmla="*/ 241934957 w 953"/>
              <a:gd name="T5" fmla="*/ 95765918 h 1046"/>
              <a:gd name="T6" fmla="*/ 483869915 w 953"/>
              <a:gd name="T7" fmla="*/ 350300861 h 1046"/>
              <a:gd name="T8" fmla="*/ 665321058 w 953"/>
              <a:gd name="T9" fmla="*/ 604837416 h 1046"/>
              <a:gd name="T10" fmla="*/ 831651273 w 953"/>
              <a:gd name="T11" fmla="*/ 907256223 h 1046"/>
              <a:gd name="T12" fmla="*/ 907256115 w 953"/>
              <a:gd name="T13" fmla="*/ 1103828319 h 1046"/>
              <a:gd name="T14" fmla="*/ 1043344472 w 953"/>
              <a:gd name="T15" fmla="*/ 1315521345 h 1046"/>
              <a:gd name="T16" fmla="*/ 1164311901 w 953"/>
              <a:gd name="T17" fmla="*/ 1585177144 h 1046"/>
              <a:gd name="T18" fmla="*/ 1330642116 w 953"/>
              <a:gd name="T19" fmla="*/ 1799391516 h 1046"/>
              <a:gd name="T20" fmla="*/ 1557456046 w 953"/>
              <a:gd name="T21" fmla="*/ 2071568264 h 1046"/>
              <a:gd name="T22" fmla="*/ 1965721516 w 953"/>
              <a:gd name="T23" fmla="*/ 2147483647 h 1046"/>
              <a:gd name="T24" fmla="*/ 2147483647 w 953"/>
              <a:gd name="T25" fmla="*/ 2147483647 h 1046"/>
              <a:gd name="T26" fmla="*/ 2147483647 w 953"/>
              <a:gd name="T27" fmla="*/ 2147483647 h 1046"/>
              <a:gd name="T28" fmla="*/ 0 w 953"/>
              <a:gd name="T29" fmla="*/ 2147483647 h 10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53"/>
              <a:gd name="T46" fmla="*/ 0 h 1046"/>
              <a:gd name="T47" fmla="*/ 953 w 953"/>
              <a:gd name="T48" fmla="*/ 1046 h 10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53" h="1046">
                <a:moveTo>
                  <a:pt x="0" y="1043"/>
                </a:moveTo>
                <a:lnTo>
                  <a:pt x="0" y="0"/>
                </a:lnTo>
                <a:lnTo>
                  <a:pt x="96" y="38"/>
                </a:lnTo>
                <a:lnTo>
                  <a:pt x="192" y="139"/>
                </a:lnTo>
                <a:lnTo>
                  <a:pt x="264" y="240"/>
                </a:lnTo>
                <a:lnTo>
                  <a:pt x="330" y="360"/>
                </a:lnTo>
                <a:lnTo>
                  <a:pt x="360" y="438"/>
                </a:lnTo>
                <a:lnTo>
                  <a:pt x="414" y="522"/>
                </a:lnTo>
                <a:lnTo>
                  <a:pt x="462" y="629"/>
                </a:lnTo>
                <a:lnTo>
                  <a:pt x="528" y="714"/>
                </a:lnTo>
                <a:lnTo>
                  <a:pt x="618" y="822"/>
                </a:lnTo>
                <a:lnTo>
                  <a:pt x="780" y="955"/>
                </a:lnTo>
                <a:lnTo>
                  <a:pt x="947" y="986"/>
                </a:lnTo>
                <a:lnTo>
                  <a:pt x="953" y="1046"/>
                </a:lnTo>
                <a:lnTo>
                  <a:pt x="0" y="1043"/>
                </a:lnTo>
                <a:close/>
              </a:path>
            </a:pathLst>
          </a:custGeom>
          <a:solidFill>
            <a:srgbClr val="FDE0BD"/>
          </a:solidFill>
          <a:ln w="12700">
            <a:solidFill>
              <a:srgbClr val="C1BAF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Freeform 3"/>
          <p:cNvSpPr>
            <a:spLocks/>
          </p:cNvSpPr>
          <p:nvPr/>
        </p:nvSpPr>
        <p:spPr bwMode="auto">
          <a:xfrm>
            <a:off x="2286000" y="4286250"/>
            <a:ext cx="1076325" cy="1638300"/>
          </a:xfrm>
          <a:custGeom>
            <a:avLst/>
            <a:gdLst>
              <a:gd name="T0" fmla="*/ 0 w 678"/>
              <a:gd name="T1" fmla="*/ 2147483647 h 1032"/>
              <a:gd name="T2" fmla="*/ 0 w 678"/>
              <a:gd name="T3" fmla="*/ 0 h 1032"/>
              <a:gd name="T4" fmla="*/ 241935012 w 678"/>
              <a:gd name="T5" fmla="*/ 90725607 h 1032"/>
              <a:gd name="T6" fmla="*/ 529232820 w 678"/>
              <a:gd name="T7" fmla="*/ 393144288 h 1032"/>
              <a:gd name="T8" fmla="*/ 710684005 w 678"/>
              <a:gd name="T9" fmla="*/ 725804855 h 1032"/>
              <a:gd name="T10" fmla="*/ 922377252 w 678"/>
              <a:gd name="T11" fmla="*/ 1088707382 h 1032"/>
              <a:gd name="T12" fmla="*/ 1058465641 w 678"/>
              <a:gd name="T13" fmla="*/ 1360884128 h 1032"/>
              <a:gd name="T14" fmla="*/ 1194554029 w 678"/>
              <a:gd name="T15" fmla="*/ 1572577153 h 1032"/>
              <a:gd name="T16" fmla="*/ 1330642418 w 678"/>
              <a:gd name="T17" fmla="*/ 1814512435 h 1032"/>
              <a:gd name="T18" fmla="*/ 1431448631 w 678"/>
              <a:gd name="T19" fmla="*/ 1965721739 h 1032"/>
              <a:gd name="T20" fmla="*/ 1630541697 w 678"/>
              <a:gd name="T21" fmla="*/ 2147172903 h 1032"/>
              <a:gd name="T22" fmla="*/ 1708666116 w 678"/>
              <a:gd name="T23" fmla="*/ 2147483647 h 1032"/>
              <a:gd name="T24" fmla="*/ 1708666116 w 678"/>
              <a:gd name="T25" fmla="*/ 2147483647 h 1032"/>
              <a:gd name="T26" fmla="*/ 0 w 678"/>
              <a:gd name="T27" fmla="*/ 2147483647 h 10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78"/>
              <a:gd name="T43" fmla="*/ 0 h 1032"/>
              <a:gd name="T44" fmla="*/ 678 w 678"/>
              <a:gd name="T45" fmla="*/ 1032 h 10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78" h="1032">
                <a:moveTo>
                  <a:pt x="0" y="1032"/>
                </a:moveTo>
                <a:lnTo>
                  <a:pt x="0" y="0"/>
                </a:lnTo>
                <a:lnTo>
                  <a:pt x="96" y="36"/>
                </a:lnTo>
                <a:lnTo>
                  <a:pt x="210" y="156"/>
                </a:lnTo>
                <a:lnTo>
                  <a:pt x="282" y="288"/>
                </a:lnTo>
                <a:lnTo>
                  <a:pt x="366" y="432"/>
                </a:lnTo>
                <a:lnTo>
                  <a:pt x="420" y="540"/>
                </a:lnTo>
                <a:lnTo>
                  <a:pt x="474" y="624"/>
                </a:lnTo>
                <a:lnTo>
                  <a:pt x="528" y="720"/>
                </a:lnTo>
                <a:lnTo>
                  <a:pt x="568" y="780"/>
                </a:lnTo>
                <a:lnTo>
                  <a:pt x="647" y="852"/>
                </a:lnTo>
                <a:lnTo>
                  <a:pt x="678" y="870"/>
                </a:lnTo>
                <a:lnTo>
                  <a:pt x="678" y="1032"/>
                </a:lnTo>
                <a:lnTo>
                  <a:pt x="0" y="1032"/>
                </a:lnTo>
                <a:close/>
              </a:path>
            </a:pathLst>
          </a:custGeom>
          <a:solidFill>
            <a:srgbClr val="CCFFCC"/>
          </a:solidFill>
          <a:ln w="127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2209800"/>
          </a:xfrm>
        </p:spPr>
        <p:txBody>
          <a:bodyPr/>
          <a:lstStyle/>
          <a:p>
            <a:pPr eaLnBrk="1" hangingPunct="1"/>
            <a:r>
              <a:rPr lang="en-US" sz="2400" smtClean="0"/>
              <a:t>Approximately 95% of the data in a bell-shaped distribution lies within ± two standard deviations of the mean, or </a:t>
            </a:r>
            <a:r>
              <a:rPr lang="en-US" sz="2400" smtClean="0">
                <a:cs typeface="Arial" charset="0"/>
              </a:rPr>
              <a:t>µ ± 2</a:t>
            </a:r>
            <a:r>
              <a:rPr lang="el-GR" sz="2400" smtClean="0">
                <a:cs typeface="Arial" charset="0"/>
              </a:rPr>
              <a:t>σ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Approximately 99.7% of the data in a bell-shaped distribution lies within ± three standard deviations of the mean, or </a:t>
            </a:r>
            <a:r>
              <a:rPr lang="en-US" sz="2400" smtClean="0">
                <a:cs typeface="Arial" charset="0"/>
              </a:rPr>
              <a:t>µ ± 3</a:t>
            </a:r>
            <a:r>
              <a:rPr lang="el-GR" sz="2400" smtClean="0">
                <a:cs typeface="Arial" charset="0"/>
              </a:rPr>
              <a:t>σ</a:t>
            </a:r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762000" y="381000"/>
            <a:ext cx="772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r>
              <a:rPr lang="en-US" sz="4000">
                <a:solidFill>
                  <a:schemeClr val="tx2"/>
                </a:solidFill>
              </a:rPr>
              <a:t>The Empirical Rule</a:t>
            </a:r>
          </a:p>
        </p:txBody>
      </p:sp>
      <p:sp>
        <p:nvSpPr>
          <p:cNvPr id="21513" name="Freeform 8"/>
          <p:cNvSpPr>
            <a:spLocks/>
          </p:cNvSpPr>
          <p:nvPr/>
        </p:nvSpPr>
        <p:spPr bwMode="auto">
          <a:xfrm>
            <a:off x="5324475" y="4187825"/>
            <a:ext cx="1535113" cy="1670050"/>
          </a:xfrm>
          <a:custGeom>
            <a:avLst/>
            <a:gdLst>
              <a:gd name="T0" fmla="*/ 2147483647 w 967"/>
              <a:gd name="T1" fmla="*/ 2147483647 h 1052"/>
              <a:gd name="T2" fmla="*/ 2147483647 w 967"/>
              <a:gd name="T3" fmla="*/ 0 h 1052"/>
              <a:gd name="T4" fmla="*/ 2147483647 w 967"/>
              <a:gd name="T5" fmla="*/ 196572146 h 1052"/>
              <a:gd name="T6" fmla="*/ 1953122824 w 967"/>
              <a:gd name="T7" fmla="*/ 438507182 h 1052"/>
              <a:gd name="T8" fmla="*/ 1786792500 w 967"/>
              <a:gd name="T9" fmla="*/ 786288583 h 1052"/>
              <a:gd name="T10" fmla="*/ 1590219901 w 967"/>
              <a:gd name="T11" fmla="*/ 1164312044 h 1052"/>
              <a:gd name="T12" fmla="*/ 1469252392 w 967"/>
              <a:gd name="T13" fmla="*/ 1406246932 h 1052"/>
              <a:gd name="T14" fmla="*/ 1272680190 w 967"/>
              <a:gd name="T15" fmla="*/ 1617939958 h 1052"/>
              <a:gd name="T16" fmla="*/ 1106349865 w 967"/>
              <a:gd name="T17" fmla="*/ 1890117104 h 1052"/>
              <a:gd name="T18" fmla="*/ 864414848 w 967"/>
              <a:gd name="T19" fmla="*/ 2147483647 h 1052"/>
              <a:gd name="T20" fmla="*/ 471270245 w 967"/>
              <a:gd name="T21" fmla="*/ 2147483647 h 1052"/>
              <a:gd name="T22" fmla="*/ 0 w 967"/>
              <a:gd name="T23" fmla="*/ 2147483647 h 1052"/>
              <a:gd name="T24" fmla="*/ 15120945 w 967"/>
              <a:gd name="T25" fmla="*/ 2147483647 h 1052"/>
              <a:gd name="T26" fmla="*/ 2147483647 w 967"/>
              <a:gd name="T27" fmla="*/ 2147483647 h 10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67"/>
              <a:gd name="T43" fmla="*/ 0 h 1052"/>
              <a:gd name="T44" fmla="*/ 967 w 967"/>
              <a:gd name="T45" fmla="*/ 1052 h 10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67" h="1052">
                <a:moveTo>
                  <a:pt x="967" y="1038"/>
                </a:moveTo>
                <a:lnTo>
                  <a:pt x="967" y="0"/>
                </a:lnTo>
                <a:lnTo>
                  <a:pt x="871" y="78"/>
                </a:lnTo>
                <a:lnTo>
                  <a:pt x="775" y="174"/>
                </a:lnTo>
                <a:lnTo>
                  <a:pt x="709" y="312"/>
                </a:lnTo>
                <a:lnTo>
                  <a:pt x="631" y="462"/>
                </a:lnTo>
                <a:lnTo>
                  <a:pt x="583" y="558"/>
                </a:lnTo>
                <a:lnTo>
                  <a:pt x="505" y="642"/>
                </a:lnTo>
                <a:lnTo>
                  <a:pt x="439" y="750"/>
                </a:lnTo>
                <a:lnTo>
                  <a:pt x="343" y="858"/>
                </a:lnTo>
                <a:lnTo>
                  <a:pt x="187" y="954"/>
                </a:lnTo>
                <a:lnTo>
                  <a:pt x="0" y="992"/>
                </a:lnTo>
                <a:lnTo>
                  <a:pt x="6" y="1052"/>
                </a:lnTo>
                <a:lnTo>
                  <a:pt x="967" y="1038"/>
                </a:lnTo>
                <a:close/>
              </a:path>
            </a:pathLst>
          </a:custGeom>
          <a:solidFill>
            <a:srgbClr val="FDE0BD"/>
          </a:solidFill>
          <a:ln w="12700">
            <a:solidFill>
              <a:srgbClr val="C1BAF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Freeform 9"/>
          <p:cNvSpPr>
            <a:spLocks/>
          </p:cNvSpPr>
          <p:nvPr/>
        </p:nvSpPr>
        <p:spPr bwMode="auto">
          <a:xfrm>
            <a:off x="6894513" y="4191000"/>
            <a:ext cx="1635125" cy="1573213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048886060 w 1030"/>
              <a:gd name="T7" fmla="*/ 2147483647 h 991"/>
              <a:gd name="T8" fmla="*/ 1910278326 w 1030"/>
              <a:gd name="T9" fmla="*/ 2147483647 h 991"/>
              <a:gd name="T10" fmla="*/ 1771669004 w 1030"/>
              <a:gd name="T11" fmla="*/ 2147483647 h 991"/>
              <a:gd name="T12" fmla="*/ 1640620544 w 1030"/>
              <a:gd name="T13" fmla="*/ 2147483647 h 991"/>
              <a:gd name="T14" fmla="*/ 1363403488 w 1030"/>
              <a:gd name="T15" fmla="*/ 1872477815 h 991"/>
              <a:gd name="T16" fmla="*/ 1091226742 w 1030"/>
              <a:gd name="T17" fmla="*/ 1464212077 h 991"/>
              <a:gd name="T18" fmla="*/ 819049798 w 1030"/>
              <a:gd name="T19" fmla="*/ 972780779 h 991"/>
              <a:gd name="T20" fmla="*/ 680442063 w 1030"/>
              <a:gd name="T21" fmla="*/ 723285888 h 991"/>
              <a:gd name="T22" fmla="*/ 541832742 w 1030"/>
              <a:gd name="T23" fmla="*/ 493950859 h 991"/>
              <a:gd name="T24" fmla="*/ 410784579 w 1030"/>
              <a:gd name="T25" fmla="*/ 292338245 h 991"/>
              <a:gd name="T26" fmla="*/ 272176845 w 1030"/>
              <a:gd name="T27" fmla="*/ 133569134 h 991"/>
              <a:gd name="T28" fmla="*/ 133567474 w 1030"/>
              <a:gd name="T29" fmla="*/ 32762840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Freeform 10"/>
          <p:cNvSpPr>
            <a:spLocks/>
          </p:cNvSpPr>
          <p:nvPr/>
        </p:nvSpPr>
        <p:spPr bwMode="auto">
          <a:xfrm>
            <a:off x="5257800" y="4191000"/>
            <a:ext cx="1638300" cy="1573213"/>
          </a:xfrm>
          <a:custGeom>
            <a:avLst/>
            <a:gdLst>
              <a:gd name="T0" fmla="*/ 0 w 1032"/>
              <a:gd name="T1" fmla="*/ 2147483647 h 991"/>
              <a:gd name="T2" fmla="*/ 272176845 w 1032"/>
              <a:gd name="T3" fmla="*/ 2147483647 h 991"/>
              <a:gd name="T4" fmla="*/ 410784580 w 1032"/>
              <a:gd name="T5" fmla="*/ 2147483647 h 991"/>
              <a:gd name="T6" fmla="*/ 549394001 w 1032"/>
              <a:gd name="T7" fmla="*/ 2147483647 h 991"/>
              <a:gd name="T8" fmla="*/ 682961425 w 1032"/>
              <a:gd name="T9" fmla="*/ 2147483647 h 991"/>
              <a:gd name="T10" fmla="*/ 821570747 w 1032"/>
              <a:gd name="T11" fmla="*/ 2147483647 h 991"/>
              <a:gd name="T12" fmla="*/ 960178680 w 1032"/>
              <a:gd name="T13" fmla="*/ 2147483647 h 991"/>
              <a:gd name="T14" fmla="*/ 1229836065 w 1032"/>
              <a:gd name="T15" fmla="*/ 1872477815 h 991"/>
              <a:gd name="T16" fmla="*/ 1502012811 w 1032"/>
              <a:gd name="T17" fmla="*/ 1464212077 h 991"/>
              <a:gd name="T18" fmla="*/ 1779230264 w 1032"/>
              <a:gd name="T19" fmla="*/ 972780779 h 991"/>
              <a:gd name="T20" fmla="*/ 1912797689 w 1032"/>
              <a:gd name="T21" fmla="*/ 723285888 h 991"/>
              <a:gd name="T22" fmla="*/ 2051407011 w 1032"/>
              <a:gd name="T23" fmla="*/ 493950859 h 991"/>
              <a:gd name="T24" fmla="*/ 2147483647 w 1032"/>
              <a:gd name="T25" fmla="*/ 292338245 h 991"/>
              <a:gd name="T26" fmla="*/ 2147483647 w 1032"/>
              <a:gd name="T27" fmla="*/ 133569134 h 991"/>
              <a:gd name="T28" fmla="*/ 2147483647 w 1032"/>
              <a:gd name="T29" fmla="*/ 32762840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Freeform 11"/>
          <p:cNvSpPr>
            <a:spLocks/>
          </p:cNvSpPr>
          <p:nvPr/>
        </p:nvSpPr>
        <p:spPr bwMode="auto">
          <a:xfrm>
            <a:off x="5240338" y="5846763"/>
            <a:ext cx="3289300" cy="7937"/>
          </a:xfrm>
          <a:custGeom>
            <a:avLst/>
            <a:gdLst>
              <a:gd name="T0" fmla="*/ 0 w 2072"/>
              <a:gd name="T1" fmla="*/ 12599192 h 5"/>
              <a:gd name="T2" fmla="*/ 30241873 w 2072"/>
              <a:gd name="T3" fmla="*/ 0 h 5"/>
              <a:gd name="T4" fmla="*/ 2147483647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Freeform 12"/>
          <p:cNvSpPr>
            <a:spLocks/>
          </p:cNvSpPr>
          <p:nvPr/>
        </p:nvSpPr>
        <p:spPr bwMode="auto">
          <a:xfrm>
            <a:off x="1219200" y="4286250"/>
            <a:ext cx="1066800" cy="1657350"/>
          </a:xfrm>
          <a:custGeom>
            <a:avLst/>
            <a:gdLst>
              <a:gd name="T0" fmla="*/ 1708802337 w 666"/>
              <a:gd name="T1" fmla="*/ 2147483647 h 1044"/>
              <a:gd name="T2" fmla="*/ 1708802337 w 666"/>
              <a:gd name="T3" fmla="*/ 0 h 1044"/>
              <a:gd name="T4" fmla="*/ 1477883070 w 666"/>
              <a:gd name="T5" fmla="*/ 151209354 h 1044"/>
              <a:gd name="T6" fmla="*/ 1216174380 w 666"/>
              <a:gd name="T7" fmla="*/ 453628111 h 1044"/>
              <a:gd name="T8" fmla="*/ 1093018292 w 666"/>
              <a:gd name="T9" fmla="*/ 816530442 h 1044"/>
              <a:gd name="T10" fmla="*/ 846704513 w 666"/>
              <a:gd name="T11" fmla="*/ 1179432970 h 1044"/>
              <a:gd name="T12" fmla="*/ 723546623 w 666"/>
              <a:gd name="T13" fmla="*/ 1421367857 h 1044"/>
              <a:gd name="T14" fmla="*/ 538810889 w 666"/>
              <a:gd name="T15" fmla="*/ 1663302744 h 1044"/>
              <a:gd name="T16" fmla="*/ 354076657 w 666"/>
              <a:gd name="T17" fmla="*/ 1905238028 h 1044"/>
              <a:gd name="T18" fmla="*/ 277103701 w 666"/>
              <a:gd name="T19" fmla="*/ 1995963610 h 1044"/>
              <a:gd name="T20" fmla="*/ 76972981 w 666"/>
              <a:gd name="T21" fmla="*/ 2147483647 h 1044"/>
              <a:gd name="T22" fmla="*/ 0 w 666"/>
              <a:gd name="T23" fmla="*/ 2147483647 h 1044"/>
              <a:gd name="T24" fmla="*/ 0 w 666"/>
              <a:gd name="T25" fmla="*/ 2147483647 h 1044"/>
              <a:gd name="T26" fmla="*/ 1708802337 w 666"/>
              <a:gd name="T27" fmla="*/ 2147483647 h 10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66"/>
              <a:gd name="T43" fmla="*/ 0 h 1044"/>
              <a:gd name="T44" fmla="*/ 666 w 666"/>
              <a:gd name="T45" fmla="*/ 1044 h 10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66" h="1044">
                <a:moveTo>
                  <a:pt x="666" y="1044"/>
                </a:moveTo>
                <a:lnTo>
                  <a:pt x="666" y="0"/>
                </a:lnTo>
                <a:lnTo>
                  <a:pt x="576" y="60"/>
                </a:lnTo>
                <a:lnTo>
                  <a:pt x="474" y="180"/>
                </a:lnTo>
                <a:lnTo>
                  <a:pt x="426" y="324"/>
                </a:lnTo>
                <a:lnTo>
                  <a:pt x="330" y="468"/>
                </a:lnTo>
                <a:lnTo>
                  <a:pt x="282" y="564"/>
                </a:lnTo>
                <a:lnTo>
                  <a:pt x="210" y="660"/>
                </a:lnTo>
                <a:lnTo>
                  <a:pt x="138" y="756"/>
                </a:lnTo>
                <a:lnTo>
                  <a:pt x="108" y="792"/>
                </a:lnTo>
                <a:lnTo>
                  <a:pt x="30" y="864"/>
                </a:lnTo>
                <a:lnTo>
                  <a:pt x="0" y="882"/>
                </a:lnTo>
                <a:lnTo>
                  <a:pt x="0" y="1044"/>
                </a:lnTo>
                <a:lnTo>
                  <a:pt x="666" y="1044"/>
                </a:lnTo>
                <a:close/>
              </a:path>
            </a:pathLst>
          </a:custGeom>
          <a:solidFill>
            <a:srgbClr val="CCFFCC"/>
          </a:solidFill>
          <a:ln w="127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13"/>
          <p:cNvSpPr>
            <a:spLocks noChangeShapeType="1"/>
          </p:cNvSpPr>
          <p:nvPr/>
        </p:nvSpPr>
        <p:spPr bwMode="auto">
          <a:xfrm>
            <a:off x="2286000" y="426720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Freeform 14"/>
          <p:cNvSpPr>
            <a:spLocks/>
          </p:cNvSpPr>
          <p:nvPr/>
        </p:nvSpPr>
        <p:spPr bwMode="auto">
          <a:xfrm>
            <a:off x="2320925" y="4298950"/>
            <a:ext cx="1635125" cy="1573213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048886060 w 1030"/>
              <a:gd name="T7" fmla="*/ 2147483647 h 991"/>
              <a:gd name="T8" fmla="*/ 1910278326 w 1030"/>
              <a:gd name="T9" fmla="*/ 2147483647 h 991"/>
              <a:gd name="T10" fmla="*/ 1771669004 w 1030"/>
              <a:gd name="T11" fmla="*/ 2147483647 h 991"/>
              <a:gd name="T12" fmla="*/ 1640620544 w 1030"/>
              <a:gd name="T13" fmla="*/ 2147483647 h 991"/>
              <a:gd name="T14" fmla="*/ 1363403488 w 1030"/>
              <a:gd name="T15" fmla="*/ 1872477815 h 991"/>
              <a:gd name="T16" fmla="*/ 1091226742 w 1030"/>
              <a:gd name="T17" fmla="*/ 1464212077 h 991"/>
              <a:gd name="T18" fmla="*/ 819049798 w 1030"/>
              <a:gd name="T19" fmla="*/ 972780779 h 991"/>
              <a:gd name="T20" fmla="*/ 680442063 w 1030"/>
              <a:gd name="T21" fmla="*/ 723285888 h 991"/>
              <a:gd name="T22" fmla="*/ 541832742 w 1030"/>
              <a:gd name="T23" fmla="*/ 493950859 h 991"/>
              <a:gd name="T24" fmla="*/ 410784579 w 1030"/>
              <a:gd name="T25" fmla="*/ 292338245 h 991"/>
              <a:gd name="T26" fmla="*/ 272176845 w 1030"/>
              <a:gd name="T27" fmla="*/ 133569134 h 991"/>
              <a:gd name="T28" fmla="*/ 133567474 w 1030"/>
              <a:gd name="T29" fmla="*/ 32762840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Freeform 15"/>
          <p:cNvSpPr>
            <a:spLocks/>
          </p:cNvSpPr>
          <p:nvPr/>
        </p:nvSpPr>
        <p:spPr bwMode="auto">
          <a:xfrm>
            <a:off x="669925" y="4298950"/>
            <a:ext cx="1652588" cy="1573213"/>
          </a:xfrm>
          <a:custGeom>
            <a:avLst/>
            <a:gdLst>
              <a:gd name="T0" fmla="*/ 0 w 1032"/>
              <a:gd name="T1" fmla="*/ 2147483647 h 991"/>
              <a:gd name="T2" fmla="*/ 276944573 w 1032"/>
              <a:gd name="T3" fmla="*/ 2147483647 h 991"/>
              <a:gd name="T4" fmla="*/ 417981363 w 1032"/>
              <a:gd name="T5" fmla="*/ 2147483647 h 991"/>
              <a:gd name="T6" fmla="*/ 559018252 w 1032"/>
              <a:gd name="T7" fmla="*/ 2147483647 h 991"/>
              <a:gd name="T8" fmla="*/ 694925936 w 1032"/>
              <a:gd name="T9" fmla="*/ 2147483647 h 991"/>
              <a:gd name="T10" fmla="*/ 835962726 w 1032"/>
              <a:gd name="T11" fmla="*/ 2147483647 h 991"/>
              <a:gd name="T12" fmla="*/ 976999715 w 1032"/>
              <a:gd name="T13" fmla="*/ 2147483647 h 991"/>
              <a:gd name="T14" fmla="*/ 1251380436 w 1032"/>
              <a:gd name="T15" fmla="*/ 1872477815 h 991"/>
              <a:gd name="T16" fmla="*/ 1528326511 w 1032"/>
              <a:gd name="T17" fmla="*/ 1464212077 h 991"/>
              <a:gd name="T18" fmla="*/ 1810398889 w 1032"/>
              <a:gd name="T19" fmla="*/ 972780779 h 991"/>
              <a:gd name="T20" fmla="*/ 1946308174 w 1032"/>
              <a:gd name="T21" fmla="*/ 723285888 h 991"/>
              <a:gd name="T22" fmla="*/ 2087344963 w 1032"/>
              <a:gd name="T23" fmla="*/ 493950859 h 991"/>
              <a:gd name="T24" fmla="*/ 2147483647 w 1032"/>
              <a:gd name="T25" fmla="*/ 292338245 h 991"/>
              <a:gd name="T26" fmla="*/ 2147483647 w 1032"/>
              <a:gd name="T27" fmla="*/ 133569134 h 991"/>
              <a:gd name="T28" fmla="*/ 2147483647 w 1032"/>
              <a:gd name="T29" fmla="*/ 32762840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Freeform 16"/>
          <p:cNvSpPr>
            <a:spLocks/>
          </p:cNvSpPr>
          <p:nvPr/>
        </p:nvSpPr>
        <p:spPr bwMode="auto">
          <a:xfrm>
            <a:off x="666750" y="5954713"/>
            <a:ext cx="3289300" cy="7937"/>
          </a:xfrm>
          <a:custGeom>
            <a:avLst/>
            <a:gdLst>
              <a:gd name="T0" fmla="*/ 0 w 2072"/>
              <a:gd name="T1" fmla="*/ 12599192 h 5"/>
              <a:gd name="T2" fmla="*/ 30241873 w 2072"/>
              <a:gd name="T3" fmla="*/ 0 h 5"/>
              <a:gd name="T4" fmla="*/ 2147483647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Line 17"/>
          <p:cNvSpPr>
            <a:spLocks noChangeShapeType="1"/>
          </p:cNvSpPr>
          <p:nvPr/>
        </p:nvSpPr>
        <p:spPr bwMode="auto">
          <a:xfrm>
            <a:off x="6859588" y="415925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06" name="Object 18"/>
          <p:cNvGraphicFramePr>
            <a:graphicFrameLocks noChangeAspect="1"/>
          </p:cNvGraphicFramePr>
          <p:nvPr/>
        </p:nvGraphicFramePr>
        <p:xfrm>
          <a:off x="6454775" y="6046788"/>
          <a:ext cx="960438" cy="441325"/>
        </p:xfrm>
        <a:graphic>
          <a:graphicData uri="http://schemas.openxmlformats.org/presentationml/2006/ole">
            <p:oleObj spid="_x0000_s21506" name="Equation" r:id="rId3" imgW="444240" imgH="203040" progId="Equation.3">
              <p:embed/>
            </p:oleObj>
          </a:graphicData>
        </a:graphic>
      </p:graphicFrame>
      <p:sp>
        <p:nvSpPr>
          <p:cNvPr id="21523" name="Line 19"/>
          <p:cNvSpPr>
            <a:spLocks noChangeShapeType="1"/>
          </p:cNvSpPr>
          <p:nvPr/>
        </p:nvSpPr>
        <p:spPr bwMode="auto">
          <a:xfrm flipV="1">
            <a:off x="5334000" y="57150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V="1">
            <a:off x="8382000" y="57150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5334000" y="6248400"/>
            <a:ext cx="9906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7543800" y="6248400"/>
            <a:ext cx="8382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00800" y="5105400"/>
            <a:ext cx="1066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99.7%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905000" y="5181600"/>
            <a:ext cx="1066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95%</a:t>
            </a:r>
          </a:p>
        </p:txBody>
      </p:sp>
      <p:graphicFrame>
        <p:nvGraphicFramePr>
          <p:cNvPr id="21507" name="Object 25"/>
          <p:cNvGraphicFramePr>
            <a:graphicFrameLocks noChangeAspect="1"/>
          </p:cNvGraphicFramePr>
          <p:nvPr/>
        </p:nvGraphicFramePr>
        <p:xfrm>
          <a:off x="1909763" y="6122988"/>
          <a:ext cx="960437" cy="441325"/>
        </p:xfrm>
        <a:graphic>
          <a:graphicData uri="http://schemas.openxmlformats.org/presentationml/2006/ole">
            <p:oleObj spid="_x0000_s21507" name="Equation" r:id="rId4" imgW="444240" imgH="203040" progId="Equation.3">
              <p:embed/>
            </p:oleObj>
          </a:graphicData>
        </a:graphic>
      </p:graphicFrame>
      <p:sp>
        <p:nvSpPr>
          <p:cNvPr id="21529" name="Line 26"/>
          <p:cNvSpPr>
            <a:spLocks noChangeShapeType="1"/>
          </p:cNvSpPr>
          <p:nvPr/>
        </p:nvSpPr>
        <p:spPr bwMode="auto">
          <a:xfrm flipV="1">
            <a:off x="1219200" y="57150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27"/>
          <p:cNvSpPr>
            <a:spLocks noChangeShapeType="1"/>
          </p:cNvSpPr>
          <p:nvPr/>
        </p:nvSpPr>
        <p:spPr bwMode="auto">
          <a:xfrm flipV="1">
            <a:off x="3352800" y="57150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28"/>
          <p:cNvSpPr>
            <a:spLocks noChangeShapeType="1"/>
          </p:cNvSpPr>
          <p:nvPr/>
        </p:nvSpPr>
        <p:spPr bwMode="auto">
          <a:xfrm flipH="1">
            <a:off x="1241425" y="6324600"/>
            <a:ext cx="538163" cy="1588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29"/>
          <p:cNvSpPr>
            <a:spLocks noChangeShapeType="1"/>
          </p:cNvSpPr>
          <p:nvPr/>
        </p:nvSpPr>
        <p:spPr bwMode="auto">
          <a:xfrm>
            <a:off x="2971800" y="6324600"/>
            <a:ext cx="3810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TextBox 3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D54D34B7-C780-4BB0-8DF4-9AEB0772BCA1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3004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42A42273-1795-4274-B4A9-33D1D22E38F0}" type="slidenum">
              <a:rPr lang="en-US" sz="1000"/>
              <a:pPr algn="r" defTabSz="852488"/>
              <a:t>59</a:t>
            </a:fld>
            <a:endParaRPr lang="en-US" sz="100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Empirical Rule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mtClean="0">
                <a:latin typeface="Times New Roman" pitchFamily="18" charset="0"/>
                <a:ea typeface="굴림" charset="-127"/>
              </a:rPr>
              <a:t>Suppose that the variable Math SAT scores is bell-shaped with a mean of 500 and a standard deviation of 90.  Then,</a:t>
            </a: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16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68% of all test takers scored between 410 and 590        (500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mtClean="0">
                <a:latin typeface="Times New Roman" pitchFamily="18" charset="0"/>
              </a:rPr>
              <a:t> 90).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endParaRPr lang="en-US" sz="14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95% of all test takers scored between 320 and 680        (500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mtClean="0">
                <a:latin typeface="Times New Roman" pitchFamily="18" charset="0"/>
              </a:rPr>
              <a:t> 180).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endParaRPr lang="en-US" sz="14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99.7% of all test takers scored between 230 and 770      (500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mtClean="0">
                <a:latin typeface="Times New Roman" pitchFamily="18" charset="0"/>
              </a:rPr>
              <a:t> 270).</a:t>
            </a:r>
          </a:p>
        </p:txBody>
      </p:sp>
      <p:sp>
        <p:nvSpPr>
          <p:cNvPr id="130052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A0995197-CD24-45B0-92D8-3DBB01E7A3E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1673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85F3F335-A175-47DE-B279-09FBD558D390}" type="slidenum">
              <a:rPr lang="en-US" sz="1000"/>
              <a:pPr algn="r" defTabSz="852488"/>
              <a:t>6</a:t>
            </a:fld>
            <a:endParaRPr lang="en-US" sz="1000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Measures of Central Tendency:</a:t>
            </a:r>
            <a:br>
              <a:rPr lang="en-US" sz="3600" smtClean="0"/>
            </a:br>
            <a:r>
              <a:rPr lang="en-US" sz="3600" smtClean="0"/>
              <a:t>The Median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5029200"/>
          </a:xfrm>
        </p:spPr>
        <p:txBody>
          <a:bodyPr/>
          <a:lstStyle/>
          <a:p>
            <a:pPr eaLnBrk="1" hangingPunct="1"/>
            <a:endParaRPr lang="en-US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smtClean="0"/>
              <a:t>In an ordered array, the median is the “middle” number (50% above, 50% below)</a:t>
            </a:r>
          </a:p>
          <a:p>
            <a:pPr eaLnBrk="1" hangingPunct="1"/>
            <a:endParaRPr lang="en-US" sz="27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2700" smtClean="0"/>
          </a:p>
          <a:p>
            <a:pPr eaLnBrk="1" hangingPunct="1"/>
            <a:r>
              <a:rPr lang="en-US" sz="2700" smtClean="0"/>
              <a:t>Not affected by extreme values</a:t>
            </a:r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 rot="-5400000">
            <a:off x="5676900" y="4305300"/>
            <a:ext cx="457200" cy="228600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AutoShape 13"/>
          <p:cNvSpPr>
            <a:spLocks noChangeArrowheads="1"/>
          </p:cNvSpPr>
          <p:nvPr/>
        </p:nvSpPr>
        <p:spPr bwMode="auto">
          <a:xfrm rot="-5400000">
            <a:off x="1333500" y="4305300"/>
            <a:ext cx="457200" cy="228600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Rectangle 14"/>
          <p:cNvSpPr>
            <a:spLocks noChangeArrowheads="1"/>
          </p:cNvSpPr>
          <p:nvPr/>
        </p:nvSpPr>
        <p:spPr bwMode="auto">
          <a:xfrm>
            <a:off x="1447800" y="4724400"/>
            <a:ext cx="19812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Median = 13</a:t>
            </a:r>
          </a:p>
        </p:txBody>
      </p:sp>
      <p:sp>
        <p:nvSpPr>
          <p:cNvPr id="116743" name="Rectangle 23"/>
          <p:cNvSpPr>
            <a:spLocks noChangeArrowheads="1"/>
          </p:cNvSpPr>
          <p:nvPr/>
        </p:nvSpPr>
        <p:spPr bwMode="auto">
          <a:xfrm>
            <a:off x="5791200" y="4724400"/>
            <a:ext cx="20574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Median = 13</a:t>
            </a:r>
          </a:p>
        </p:txBody>
      </p:sp>
      <p:sp>
        <p:nvSpPr>
          <p:cNvPr id="116744" name="Rectangle 7"/>
          <p:cNvSpPr>
            <a:spLocks noChangeArrowheads="1"/>
          </p:cNvSpPr>
          <p:nvPr/>
        </p:nvSpPr>
        <p:spPr bwMode="auto">
          <a:xfrm>
            <a:off x="522288" y="3798888"/>
            <a:ext cx="39846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11  12  13  14  15  16  17  18  19 20</a:t>
            </a:r>
          </a:p>
        </p:txBody>
      </p:sp>
      <p:sp>
        <p:nvSpPr>
          <p:cNvPr id="116745" name="Rectangle 8"/>
          <p:cNvSpPr>
            <a:spLocks noChangeArrowheads="1"/>
          </p:cNvSpPr>
          <p:nvPr/>
        </p:nvSpPr>
        <p:spPr bwMode="auto">
          <a:xfrm>
            <a:off x="609600" y="3657600"/>
            <a:ext cx="3143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6746" name="Oval 9"/>
          <p:cNvSpPr>
            <a:spLocks noChangeArrowheads="1"/>
          </p:cNvSpPr>
          <p:nvPr/>
        </p:nvSpPr>
        <p:spPr bwMode="auto">
          <a:xfrm>
            <a:off x="6096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Oval 10"/>
          <p:cNvSpPr>
            <a:spLocks noChangeArrowheads="1"/>
          </p:cNvSpPr>
          <p:nvPr/>
        </p:nvSpPr>
        <p:spPr bwMode="auto">
          <a:xfrm>
            <a:off x="984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Oval 11"/>
          <p:cNvSpPr>
            <a:spLocks noChangeArrowheads="1"/>
          </p:cNvSpPr>
          <p:nvPr/>
        </p:nvSpPr>
        <p:spPr bwMode="auto">
          <a:xfrm>
            <a:off x="13747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Oval 12"/>
          <p:cNvSpPr>
            <a:spLocks noChangeArrowheads="1"/>
          </p:cNvSpPr>
          <p:nvPr/>
        </p:nvSpPr>
        <p:spPr bwMode="auto">
          <a:xfrm>
            <a:off x="17430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Oval 13"/>
          <p:cNvSpPr>
            <a:spLocks noChangeArrowheads="1"/>
          </p:cNvSpPr>
          <p:nvPr/>
        </p:nvSpPr>
        <p:spPr bwMode="auto">
          <a:xfrm>
            <a:off x="2127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Rectangle 17"/>
          <p:cNvSpPr>
            <a:spLocks noChangeArrowheads="1"/>
          </p:cNvSpPr>
          <p:nvPr/>
        </p:nvSpPr>
        <p:spPr bwMode="auto">
          <a:xfrm>
            <a:off x="4724400" y="3810000"/>
            <a:ext cx="4114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  11  12  13  14  15  16  17  18  19 20</a:t>
            </a:r>
          </a:p>
        </p:txBody>
      </p:sp>
      <p:sp>
        <p:nvSpPr>
          <p:cNvPr id="116752" name="Rectangle 18"/>
          <p:cNvSpPr>
            <a:spLocks noChangeArrowheads="1"/>
          </p:cNvSpPr>
          <p:nvPr/>
        </p:nvSpPr>
        <p:spPr bwMode="auto">
          <a:xfrm>
            <a:off x="4953000" y="3657600"/>
            <a:ext cx="3143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6753" name="Oval 19"/>
          <p:cNvSpPr>
            <a:spLocks noChangeArrowheads="1"/>
          </p:cNvSpPr>
          <p:nvPr/>
        </p:nvSpPr>
        <p:spPr bwMode="auto">
          <a:xfrm>
            <a:off x="4935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Oval 2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5" name="Oval 21"/>
          <p:cNvSpPr>
            <a:spLocks noChangeArrowheads="1"/>
          </p:cNvSpPr>
          <p:nvPr/>
        </p:nvSpPr>
        <p:spPr bwMode="auto">
          <a:xfrm>
            <a:off x="5715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6" name="Oval 22"/>
          <p:cNvSpPr>
            <a:spLocks noChangeArrowheads="1"/>
          </p:cNvSpPr>
          <p:nvPr/>
        </p:nvSpPr>
        <p:spPr bwMode="auto">
          <a:xfrm>
            <a:off x="6078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57" name="Oval 23"/>
          <p:cNvSpPr>
            <a:spLocks noChangeArrowheads="1"/>
          </p:cNvSpPr>
          <p:nvPr/>
        </p:nvSpPr>
        <p:spPr bwMode="auto">
          <a:xfrm>
            <a:off x="82962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6758" name="Straight Connector 40"/>
          <p:cNvCxnSpPr>
            <a:cxnSpLocks noChangeShapeType="1"/>
          </p:cNvCxnSpPr>
          <p:nvPr/>
        </p:nvCxnSpPr>
        <p:spPr bwMode="auto">
          <a:xfrm>
            <a:off x="4953000" y="3895725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6759" name="Straight Connector 41"/>
          <p:cNvCxnSpPr>
            <a:cxnSpLocks noChangeShapeType="1"/>
          </p:cNvCxnSpPr>
          <p:nvPr/>
        </p:nvCxnSpPr>
        <p:spPr bwMode="auto">
          <a:xfrm>
            <a:off x="609600" y="3886200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16760" name="TextBox 42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D833E760-0C11-4295-BE16-B8A03FEC19A7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1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3107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090F40B9-EF36-4E4F-93B9-A319509A5BB4}" type="slidenum">
              <a:rPr lang="en-US" sz="1000"/>
              <a:pPr algn="r" defTabSz="852488"/>
              <a:t>60</a:t>
            </a:fld>
            <a:endParaRPr lang="en-US" sz="1000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676400" y="4343400"/>
            <a:ext cx="6400800" cy="1828800"/>
          </a:xfrm>
          <a:prstGeom prst="rect">
            <a:avLst/>
          </a:prstGeom>
          <a:solidFill>
            <a:srgbClr val="CBDD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543800" cy="4267200"/>
          </a:xfrm>
        </p:spPr>
        <p:txBody>
          <a:bodyPr/>
          <a:lstStyle/>
          <a:p>
            <a:pPr eaLnBrk="1" hangingPunct="1"/>
            <a:r>
              <a:rPr lang="en-US" smtClean="0"/>
              <a:t>Regardless of how the data are distributed, at least </a:t>
            </a:r>
            <a:r>
              <a:rPr lang="en-US" smtClean="0">
                <a:solidFill>
                  <a:schemeClr val="folHlink"/>
                </a:solidFill>
              </a:rPr>
              <a:t>(1 - 1/k</a:t>
            </a:r>
            <a:r>
              <a:rPr lang="en-US" baseline="30000" smtClean="0">
                <a:solidFill>
                  <a:schemeClr val="folHlink"/>
                </a:solidFill>
              </a:rPr>
              <a:t>2</a:t>
            </a:r>
            <a:r>
              <a:rPr lang="en-US" smtClean="0">
                <a:solidFill>
                  <a:schemeClr val="folHlink"/>
                </a:solidFill>
              </a:rPr>
              <a:t>) x 100%</a:t>
            </a:r>
            <a:r>
              <a:rPr lang="en-US" smtClean="0"/>
              <a:t> of the values will fall within </a:t>
            </a:r>
            <a:r>
              <a:rPr lang="en-US" smtClean="0">
                <a:solidFill>
                  <a:schemeClr val="folHlink"/>
                </a:solidFill>
              </a:rPr>
              <a:t>k</a:t>
            </a:r>
            <a:r>
              <a:rPr lang="en-US" smtClean="0"/>
              <a:t> standard deviations of the mean (for k &gt; 1)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z="2800" smtClean="0"/>
              <a:t> </a:t>
            </a:r>
            <a:r>
              <a:rPr lang="en-US" smtClean="0"/>
              <a:t>Examples:</a:t>
            </a:r>
          </a:p>
          <a:p>
            <a:pPr lvl="1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000" smtClean="0">
              <a:solidFill>
                <a:schemeClr val="folHlink"/>
              </a:solidFill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	(1 - 1/2</a:t>
            </a:r>
            <a:r>
              <a:rPr lang="en-US" sz="2400" baseline="30000" smtClean="0"/>
              <a:t>2</a:t>
            </a:r>
            <a:r>
              <a:rPr lang="en-US" sz="2400" smtClean="0"/>
              <a:t>) x 100% = </a:t>
            </a:r>
            <a:r>
              <a:rPr lang="en-US" sz="2400" smtClean="0">
                <a:solidFill>
                  <a:schemeClr val="folHlink"/>
                </a:solidFill>
              </a:rPr>
              <a:t>75% </a:t>
            </a:r>
            <a:r>
              <a:rPr lang="en-US" sz="2400" smtClean="0"/>
              <a:t>…........ </a:t>
            </a:r>
            <a:r>
              <a:rPr lang="en-US" sz="2400" smtClean="0">
                <a:solidFill>
                  <a:schemeClr val="folHlink"/>
                </a:solidFill>
              </a:rPr>
              <a:t>k=2  (</a:t>
            </a:r>
            <a:r>
              <a:rPr lang="el-GR" sz="2400" smtClean="0">
                <a:solidFill>
                  <a:schemeClr val="folHlink"/>
                </a:solidFill>
                <a:cs typeface="Arial" charset="0"/>
              </a:rPr>
              <a:t>μ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 </a:t>
            </a:r>
            <a:r>
              <a:rPr lang="en-US" sz="2400" smtClean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± 2</a:t>
            </a:r>
            <a:r>
              <a:rPr lang="el-GR" sz="2400" smtClean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σ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)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	(1 - 1/3</a:t>
            </a:r>
            <a:r>
              <a:rPr lang="en-US" sz="2400" baseline="30000" smtClean="0"/>
              <a:t>2</a:t>
            </a:r>
            <a:r>
              <a:rPr lang="en-US" sz="2400" smtClean="0"/>
              <a:t>) x 100% = </a:t>
            </a:r>
            <a:r>
              <a:rPr lang="en-US" sz="2400" smtClean="0">
                <a:solidFill>
                  <a:schemeClr val="folHlink"/>
                </a:solidFill>
              </a:rPr>
              <a:t>89% </a:t>
            </a:r>
            <a:r>
              <a:rPr lang="en-US" sz="2400" smtClean="0"/>
              <a:t>………. </a:t>
            </a:r>
            <a:r>
              <a:rPr lang="en-US" sz="2400" smtClean="0">
                <a:solidFill>
                  <a:schemeClr val="folHlink"/>
                </a:solidFill>
              </a:rPr>
              <a:t>k=3  (</a:t>
            </a:r>
            <a:r>
              <a:rPr lang="el-GR" sz="2400" smtClean="0">
                <a:solidFill>
                  <a:schemeClr val="folHlink"/>
                </a:solidFill>
                <a:cs typeface="Arial" charset="0"/>
              </a:rPr>
              <a:t>μ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 </a:t>
            </a:r>
            <a:r>
              <a:rPr lang="en-US" sz="2400" smtClean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± 3</a:t>
            </a:r>
            <a:r>
              <a:rPr lang="el-GR" sz="2400" smtClean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σ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914400" y="381000"/>
            <a:ext cx="772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r>
              <a:rPr lang="en-US" sz="4000">
                <a:solidFill>
                  <a:schemeClr val="tx2"/>
                </a:solidFill>
              </a:rPr>
              <a:t>Chebyshev Rule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6172200" y="4322763"/>
            <a:ext cx="96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within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048000" y="4322763"/>
            <a:ext cx="1200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 least</a:t>
            </a:r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>
            <a:off x="1905000" y="4799013"/>
            <a:ext cx="5943600" cy="47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80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0DC72CBC-34F3-4CB6-9160-66B9B21C3D3B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765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E459D2E4-AAF4-4DA9-B3F6-ACD7520C7300}" type="slidenum">
              <a:rPr lang="en-US" sz="1000"/>
              <a:pPr algn="r" defTabSz="852488"/>
              <a:t>61</a:t>
            </a:fld>
            <a:endParaRPr lang="en-US" sz="10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Covariance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77200" cy="4760913"/>
          </a:xfrm>
        </p:spPr>
        <p:txBody>
          <a:bodyPr/>
          <a:lstStyle/>
          <a:p>
            <a:pPr eaLnBrk="1" hangingPunct="1"/>
            <a:r>
              <a:rPr lang="en-US" sz="2400" smtClean="0"/>
              <a:t>The covariance measures the strength of the linear relationship between </a:t>
            </a:r>
            <a:r>
              <a:rPr lang="en-US" sz="2400" b="1" smtClean="0">
                <a:solidFill>
                  <a:schemeClr val="folHlink"/>
                </a:solidFill>
              </a:rPr>
              <a:t>two numerical variables </a:t>
            </a:r>
            <a:r>
              <a:rPr lang="en-US" sz="2400" smtClean="0"/>
              <a:t>(X &amp; Y)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The </a:t>
            </a:r>
            <a:r>
              <a:rPr lang="en-US" sz="2400" smtClean="0">
                <a:solidFill>
                  <a:schemeClr val="folHlink"/>
                </a:solidFill>
              </a:rPr>
              <a:t>sample covariance</a:t>
            </a:r>
            <a:r>
              <a:rPr lang="en-US" sz="2400" smtClean="0"/>
              <a:t>: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Only concerned with the strength of the relationship 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No causal effect is implied</a:t>
            </a:r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2133600" y="3657600"/>
          <a:ext cx="4876800" cy="1450975"/>
        </p:xfrm>
        <a:graphic>
          <a:graphicData uri="http://schemas.openxmlformats.org/presentationml/2006/ole">
            <p:oleObj spid="_x0000_s27650" name="Equation" r:id="rId3" imgW="2044440" imgH="609480" progId="Equation.3">
              <p:embed/>
            </p:oleObj>
          </a:graphicData>
        </a:graphic>
      </p:graphicFrame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9C82A744-299D-418C-9F52-CD9900916A9A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3414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A146091B-C9D9-4749-860B-A5A5C8F8231E}" type="slidenum">
              <a:rPr lang="en-US" sz="1000"/>
              <a:pPr algn="r" defTabSz="852488"/>
              <a:t>62</a:t>
            </a:fld>
            <a:endParaRPr lang="en-US" sz="100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chemeClr val="folHlink"/>
                </a:solidFill>
              </a:rPr>
              <a:t>Covariance</a:t>
            </a:r>
            <a:r>
              <a:rPr lang="en-US" sz="3200" smtClean="0"/>
              <a:t> between two variables: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cov(X,Y) &gt; 0       X and Y tend to move in the 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same</a:t>
            </a:r>
            <a:r>
              <a:rPr lang="en-US" sz="2400" smtClean="0">
                <a:sym typeface="Symbol" pitchFamily="18" charset="2"/>
              </a:rPr>
              <a:t> direction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cov(X,Y) &lt; 0       X and Y tend to move in 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opposite</a:t>
            </a:r>
            <a:r>
              <a:rPr lang="en-US" sz="2400" smtClean="0">
                <a:sym typeface="Symbol" pitchFamily="18" charset="2"/>
              </a:rPr>
              <a:t> directions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cov(X,Y) = 0       X and Y are independent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sz="3200" smtClean="0">
                <a:sym typeface="Symbol" pitchFamily="18" charset="2"/>
              </a:rPr>
              <a:t>The covariance has a major flaw:</a:t>
            </a:r>
          </a:p>
          <a:p>
            <a:pPr lvl="1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smtClean="0">
                <a:sym typeface="Symbol" pitchFamily="18" charset="2"/>
              </a:rPr>
              <a:t>It is not possible to determine the relative strength of the relationship from the size of the covariance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sym typeface="Symbol" pitchFamily="18" charset="2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Interpreting Covariance</a:t>
            </a:r>
          </a:p>
        </p:txBody>
      </p:sp>
      <p:sp>
        <p:nvSpPr>
          <p:cNvPr id="134148" name="Line 4"/>
          <p:cNvSpPr>
            <a:spLocks noChangeShapeType="1"/>
          </p:cNvSpPr>
          <p:nvPr/>
        </p:nvSpPr>
        <p:spPr bwMode="auto">
          <a:xfrm>
            <a:off x="2362200" y="2667000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>
            <a:off x="2362200" y="3276600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>
            <a:off x="2362200" y="3886200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134151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73E9BEBE-1778-44FB-ABE7-76F02ACD7560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1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8678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7125C10B-3251-4A56-ADD3-4FF740C87071}" type="slidenum">
              <a:rPr lang="en-US" sz="1000"/>
              <a:pPr algn="r" defTabSz="852488"/>
              <a:t>63</a:t>
            </a:fld>
            <a:endParaRPr lang="en-US" sz="1000"/>
          </a:p>
        </p:txBody>
      </p:sp>
      <p:sp>
        <p:nvSpPr>
          <p:cNvPr id="286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Coefficient of Correlation</a:t>
            </a:r>
          </a:p>
        </p:txBody>
      </p:sp>
      <p:sp>
        <p:nvSpPr>
          <p:cNvPr id="286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77200" cy="4532313"/>
          </a:xfrm>
        </p:spPr>
        <p:txBody>
          <a:bodyPr/>
          <a:lstStyle/>
          <a:p>
            <a:pPr eaLnBrk="1" hangingPunct="1"/>
            <a:r>
              <a:rPr lang="en-US" smtClean="0"/>
              <a:t>Measures the relative strength of the linear relationship between two numerical variables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Sample coefficient of correlation</a:t>
            </a:r>
            <a:r>
              <a:rPr lang="en-US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where</a:t>
            </a: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3276600" y="3352800"/>
          <a:ext cx="2339975" cy="1089025"/>
        </p:xfrm>
        <a:graphic>
          <a:graphicData uri="http://schemas.openxmlformats.org/presentationml/2006/ole">
            <p:oleObj spid="_x0000_s28674" name="Equation" r:id="rId3" imgW="927000" imgH="431640" progId="Equation.3">
              <p:embed/>
            </p:oleObj>
          </a:graphicData>
        </a:graphic>
      </p:graphicFrame>
      <p:graphicFrame>
        <p:nvGraphicFramePr>
          <p:cNvPr id="28675" name="Object 6"/>
          <p:cNvGraphicFramePr>
            <a:graphicFrameLocks noChangeAspect="1"/>
          </p:cNvGraphicFramePr>
          <p:nvPr/>
        </p:nvGraphicFramePr>
        <p:xfrm>
          <a:off x="4038600" y="5176838"/>
          <a:ext cx="2209800" cy="1147762"/>
        </p:xfrm>
        <a:graphic>
          <a:graphicData uri="http://schemas.openxmlformats.org/presentationml/2006/ole">
            <p:oleObj spid="_x0000_s28675" name="Equation" r:id="rId4" imgW="1244520" imgH="647640" progId="Equation.3">
              <p:embed/>
            </p:oleObj>
          </a:graphicData>
        </a:graphic>
      </p:graphicFrame>
      <p:graphicFrame>
        <p:nvGraphicFramePr>
          <p:cNvPr id="28676" name="Object 7"/>
          <p:cNvGraphicFramePr>
            <a:graphicFrameLocks noChangeAspect="1"/>
          </p:cNvGraphicFramePr>
          <p:nvPr/>
        </p:nvGraphicFramePr>
        <p:xfrm>
          <a:off x="304800" y="5164138"/>
          <a:ext cx="3509963" cy="1160462"/>
        </p:xfrm>
        <a:graphic>
          <a:graphicData uri="http://schemas.openxmlformats.org/presentationml/2006/ole">
            <p:oleObj spid="_x0000_s28676" name="Equation" r:id="rId5" imgW="1955520" imgH="647640" progId="Equation.3">
              <p:embed/>
            </p:oleObj>
          </a:graphicData>
        </a:graphic>
      </p:graphicFrame>
      <p:graphicFrame>
        <p:nvGraphicFramePr>
          <p:cNvPr id="28677" name="Object 8"/>
          <p:cNvGraphicFramePr>
            <a:graphicFrameLocks noChangeAspect="1"/>
          </p:cNvGraphicFramePr>
          <p:nvPr/>
        </p:nvGraphicFramePr>
        <p:xfrm>
          <a:off x="6424613" y="5181600"/>
          <a:ext cx="2208212" cy="1147763"/>
        </p:xfrm>
        <a:graphic>
          <a:graphicData uri="http://schemas.openxmlformats.org/presentationml/2006/ole">
            <p:oleObj spid="_x0000_s28677" name="Equation" r:id="rId6" imgW="1244520" imgH="647640" progId="Equation.3">
              <p:embed/>
            </p:oleObj>
          </a:graphicData>
        </a:graphic>
      </p:graphicFrame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573A5FE7-80D6-41F1-AA1D-9AD31BED3BB7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3721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1138161E-90EF-4AD8-A46C-E9112CC4C52B}" type="slidenum">
              <a:rPr lang="en-US" sz="1000"/>
              <a:pPr algn="r" defTabSz="852488"/>
              <a:t>64</a:t>
            </a:fld>
            <a:endParaRPr lang="en-US" sz="100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Features of the</a:t>
            </a:r>
            <a:br>
              <a:rPr lang="en-US" smtClean="0"/>
            </a:br>
            <a:r>
              <a:rPr lang="en-US" smtClean="0"/>
              <a:t>Coefficient of Correlation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77200" cy="45323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smtClean="0"/>
              <a:t>The population coefficient of correlation is referred as </a:t>
            </a:r>
            <a:r>
              <a:rPr lang="el-GR" sz="2400" smtClean="0">
                <a:cs typeface="Arial" charset="0"/>
              </a:rPr>
              <a:t>ρ</a:t>
            </a:r>
            <a:r>
              <a:rPr lang="en-US" sz="2400" smtClean="0">
                <a:cs typeface="Arial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>
                <a:cs typeface="Arial" charset="0"/>
              </a:rPr>
              <a:t>The sample coefficient of correlation is referred to as r.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>
                <a:cs typeface="Arial" charset="0"/>
              </a:rPr>
              <a:t>Either </a:t>
            </a:r>
            <a:r>
              <a:rPr lang="el-GR" sz="2400" smtClean="0">
                <a:cs typeface="Arial" charset="0"/>
              </a:rPr>
              <a:t>ρ</a:t>
            </a:r>
            <a:r>
              <a:rPr lang="en-US" sz="2400" smtClean="0">
                <a:cs typeface="Arial" charset="0"/>
              </a:rPr>
              <a:t> or r have the following features:</a:t>
            </a:r>
            <a:endParaRPr lang="en-US" sz="2400" smtClean="0"/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Unit free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Ranges between –1 and 1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The closer to –1, the stronger the negative linear relationship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The closer to 1, the stronger the positive linear relationship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The closer to 0, the weaker the linear relationship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137220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2DA1EC0A-8C41-4C4B-8ECC-4DD2021CC7DF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91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3824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2864842C-8940-4BEB-A517-1F6B80D071DE}" type="slidenum">
              <a:rPr lang="en-US" sz="1000"/>
              <a:pPr algn="r" defTabSz="852488"/>
              <a:t>65</a:t>
            </a:fld>
            <a:endParaRPr lang="en-US" sz="1000"/>
          </a:p>
        </p:txBody>
      </p:sp>
      <p:sp>
        <p:nvSpPr>
          <p:cNvPr id="138242" name="Line 108"/>
          <p:cNvSpPr>
            <a:spLocks noChangeShapeType="1"/>
          </p:cNvSpPr>
          <p:nvPr/>
        </p:nvSpPr>
        <p:spPr bwMode="auto">
          <a:xfrm>
            <a:off x="6394450" y="51816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Scatter Plots of  Sample Data with Various Coefficients of Correlation</a:t>
            </a:r>
          </a:p>
        </p:txBody>
      </p:sp>
      <p:sp>
        <p:nvSpPr>
          <p:cNvPr id="138244" name="Line 4"/>
          <p:cNvSpPr>
            <a:spLocks noChangeShapeType="1"/>
          </p:cNvSpPr>
          <p:nvPr/>
        </p:nvSpPr>
        <p:spPr bwMode="auto">
          <a:xfrm>
            <a:off x="1936750" y="1985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45" name="Line 5"/>
          <p:cNvSpPr>
            <a:spLocks noChangeShapeType="1"/>
          </p:cNvSpPr>
          <p:nvPr/>
        </p:nvSpPr>
        <p:spPr bwMode="auto">
          <a:xfrm flipH="1" flipV="1">
            <a:off x="1936750" y="2133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 rot="7282380" flipH="1">
            <a:off x="4054475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 rot="7282380" flipH="1">
            <a:off x="3292475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 rot="7282380" flipH="1">
            <a:off x="2987675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8249" name="Oval 9"/>
          <p:cNvSpPr>
            <a:spLocks noChangeArrowheads="1"/>
          </p:cNvSpPr>
          <p:nvPr/>
        </p:nvSpPr>
        <p:spPr bwMode="auto">
          <a:xfrm rot="7282380" flipH="1">
            <a:off x="1997075" y="2057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8250" name="Oval 10"/>
          <p:cNvSpPr>
            <a:spLocks noChangeArrowheads="1"/>
          </p:cNvSpPr>
          <p:nvPr/>
        </p:nvSpPr>
        <p:spPr bwMode="auto">
          <a:xfrm rot="7282380" flipH="1">
            <a:off x="2378075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8251" name="Oval 11"/>
          <p:cNvSpPr>
            <a:spLocks noChangeArrowheads="1"/>
          </p:cNvSpPr>
          <p:nvPr/>
        </p:nvSpPr>
        <p:spPr bwMode="auto">
          <a:xfrm rot="7282380" flipH="1">
            <a:off x="2682875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1692275" y="16002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>
            <a:off x="1920875" y="3505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Oval 14"/>
          <p:cNvSpPr>
            <a:spLocks noChangeArrowheads="1"/>
          </p:cNvSpPr>
          <p:nvPr/>
        </p:nvSpPr>
        <p:spPr bwMode="auto">
          <a:xfrm rot="7282380" flipH="1">
            <a:off x="3673475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4183063" y="32766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8256" name="Line 16"/>
          <p:cNvSpPr>
            <a:spLocks noChangeShapeType="1"/>
          </p:cNvSpPr>
          <p:nvPr/>
        </p:nvSpPr>
        <p:spPr bwMode="auto">
          <a:xfrm>
            <a:off x="4891088" y="1985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 flipH="1" flipV="1">
            <a:off x="4891088" y="2133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Oval 18"/>
          <p:cNvSpPr>
            <a:spLocks noChangeArrowheads="1"/>
          </p:cNvSpPr>
          <p:nvPr/>
        </p:nvSpPr>
        <p:spPr bwMode="auto">
          <a:xfrm rot="-7282380">
            <a:off x="7008813" y="3124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259" name="Oval 19"/>
          <p:cNvSpPr>
            <a:spLocks noChangeArrowheads="1"/>
          </p:cNvSpPr>
          <p:nvPr/>
        </p:nvSpPr>
        <p:spPr bwMode="auto">
          <a:xfrm rot="-7282380">
            <a:off x="6932613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260" name="Oval 20"/>
          <p:cNvSpPr>
            <a:spLocks noChangeArrowheads="1"/>
          </p:cNvSpPr>
          <p:nvPr/>
        </p:nvSpPr>
        <p:spPr bwMode="auto">
          <a:xfrm rot="-7282380">
            <a:off x="5103813" y="175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261" name="Oval 21"/>
          <p:cNvSpPr>
            <a:spLocks noChangeArrowheads="1"/>
          </p:cNvSpPr>
          <p:nvPr/>
        </p:nvSpPr>
        <p:spPr bwMode="auto">
          <a:xfrm rot="-7282380">
            <a:off x="52562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262" name="Oval 22"/>
          <p:cNvSpPr>
            <a:spLocks noChangeArrowheads="1"/>
          </p:cNvSpPr>
          <p:nvPr/>
        </p:nvSpPr>
        <p:spPr bwMode="auto">
          <a:xfrm rot="-7282380">
            <a:off x="6627813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263" name="Oval 23"/>
          <p:cNvSpPr>
            <a:spLocks noChangeArrowheads="1"/>
          </p:cNvSpPr>
          <p:nvPr/>
        </p:nvSpPr>
        <p:spPr bwMode="auto">
          <a:xfrm rot="-7282380">
            <a:off x="49514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264" name="Oval 24"/>
          <p:cNvSpPr>
            <a:spLocks noChangeArrowheads="1"/>
          </p:cNvSpPr>
          <p:nvPr/>
        </p:nvSpPr>
        <p:spPr bwMode="auto">
          <a:xfrm rot="-7282380">
            <a:off x="6246813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265" name="Oval 25"/>
          <p:cNvSpPr>
            <a:spLocks noChangeArrowheads="1"/>
          </p:cNvSpPr>
          <p:nvPr/>
        </p:nvSpPr>
        <p:spPr bwMode="auto">
          <a:xfrm rot="-7282380">
            <a:off x="57134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 rot="-7282380">
            <a:off x="5942013" y="198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267" name="Oval 27"/>
          <p:cNvSpPr>
            <a:spLocks noChangeArrowheads="1"/>
          </p:cNvSpPr>
          <p:nvPr/>
        </p:nvSpPr>
        <p:spPr bwMode="auto">
          <a:xfrm rot="-7282380">
            <a:off x="6780213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 rot="-7282380">
            <a:off x="53324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269" name="Oval 29"/>
          <p:cNvSpPr>
            <a:spLocks noChangeArrowheads="1"/>
          </p:cNvSpPr>
          <p:nvPr/>
        </p:nvSpPr>
        <p:spPr bwMode="auto">
          <a:xfrm rot="-7282380">
            <a:off x="6551613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8270" name="Oval 30"/>
          <p:cNvSpPr>
            <a:spLocks noChangeArrowheads="1"/>
          </p:cNvSpPr>
          <p:nvPr/>
        </p:nvSpPr>
        <p:spPr bwMode="auto">
          <a:xfrm rot="-7282380">
            <a:off x="56372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271" name="Oval 31"/>
          <p:cNvSpPr>
            <a:spLocks noChangeArrowheads="1"/>
          </p:cNvSpPr>
          <p:nvPr/>
        </p:nvSpPr>
        <p:spPr bwMode="auto">
          <a:xfrm rot="-7282380">
            <a:off x="6018213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272" name="Oval 32"/>
          <p:cNvSpPr>
            <a:spLocks noChangeArrowheads="1"/>
          </p:cNvSpPr>
          <p:nvPr/>
        </p:nvSpPr>
        <p:spPr bwMode="auto">
          <a:xfrm rot="-7282380">
            <a:off x="5789613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273" name="Text Box 33"/>
          <p:cNvSpPr txBox="1">
            <a:spLocks noChangeArrowheads="1"/>
          </p:cNvSpPr>
          <p:nvPr/>
        </p:nvSpPr>
        <p:spPr bwMode="auto">
          <a:xfrm>
            <a:off x="4646613" y="15240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38274" name="Line 34"/>
          <p:cNvSpPr>
            <a:spLocks noChangeShapeType="1"/>
          </p:cNvSpPr>
          <p:nvPr/>
        </p:nvSpPr>
        <p:spPr bwMode="auto">
          <a:xfrm>
            <a:off x="4875213" y="3505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75" name="Text Box 35"/>
          <p:cNvSpPr txBox="1">
            <a:spLocks noChangeArrowheads="1"/>
          </p:cNvSpPr>
          <p:nvPr/>
        </p:nvSpPr>
        <p:spPr bwMode="auto">
          <a:xfrm>
            <a:off x="7137400" y="32766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8276" name="Line 52"/>
          <p:cNvSpPr>
            <a:spLocks noChangeShapeType="1"/>
          </p:cNvSpPr>
          <p:nvPr/>
        </p:nvSpPr>
        <p:spPr bwMode="auto">
          <a:xfrm>
            <a:off x="3462338" y="45767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77" name="Line 53"/>
          <p:cNvSpPr>
            <a:spLocks noChangeShapeType="1"/>
          </p:cNvSpPr>
          <p:nvPr/>
        </p:nvSpPr>
        <p:spPr bwMode="auto">
          <a:xfrm flipV="1">
            <a:off x="3462338" y="47244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78" name="Oval 54"/>
          <p:cNvSpPr>
            <a:spLocks noChangeArrowheads="1"/>
          </p:cNvSpPr>
          <p:nvPr/>
        </p:nvSpPr>
        <p:spPr bwMode="auto">
          <a:xfrm rot="-7282380">
            <a:off x="3522663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79" name="Oval 55"/>
          <p:cNvSpPr>
            <a:spLocks noChangeArrowheads="1"/>
          </p:cNvSpPr>
          <p:nvPr/>
        </p:nvSpPr>
        <p:spPr bwMode="auto">
          <a:xfrm rot="-7282380">
            <a:off x="3751263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0" name="Oval 56"/>
          <p:cNvSpPr>
            <a:spLocks noChangeArrowheads="1"/>
          </p:cNvSpPr>
          <p:nvPr/>
        </p:nvSpPr>
        <p:spPr bwMode="auto">
          <a:xfrm rot="-7282380">
            <a:off x="5410200" y="4114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1" name="Oval 57"/>
          <p:cNvSpPr>
            <a:spLocks noChangeArrowheads="1"/>
          </p:cNvSpPr>
          <p:nvPr/>
        </p:nvSpPr>
        <p:spPr bwMode="auto">
          <a:xfrm rot="-7282380">
            <a:off x="5580063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2" name="Oval 58"/>
          <p:cNvSpPr>
            <a:spLocks noChangeArrowheads="1"/>
          </p:cNvSpPr>
          <p:nvPr/>
        </p:nvSpPr>
        <p:spPr bwMode="auto">
          <a:xfrm rot="-7282380">
            <a:off x="4038600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3" name="Oval 59"/>
          <p:cNvSpPr>
            <a:spLocks noChangeArrowheads="1"/>
          </p:cNvSpPr>
          <p:nvPr/>
        </p:nvSpPr>
        <p:spPr bwMode="auto">
          <a:xfrm rot="-7282380">
            <a:off x="57912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4" name="Oval 60"/>
          <p:cNvSpPr>
            <a:spLocks noChangeArrowheads="1"/>
          </p:cNvSpPr>
          <p:nvPr/>
        </p:nvSpPr>
        <p:spPr bwMode="auto">
          <a:xfrm rot="-7282380">
            <a:off x="4953000" y="556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5" name="Oval 61"/>
          <p:cNvSpPr>
            <a:spLocks noChangeArrowheads="1"/>
          </p:cNvSpPr>
          <p:nvPr/>
        </p:nvSpPr>
        <p:spPr bwMode="auto">
          <a:xfrm rot="-7282380">
            <a:off x="5029200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6" name="Oval 62"/>
          <p:cNvSpPr>
            <a:spLocks noChangeArrowheads="1"/>
          </p:cNvSpPr>
          <p:nvPr/>
        </p:nvSpPr>
        <p:spPr bwMode="auto">
          <a:xfrm rot="-7282380">
            <a:off x="4419600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7" name="Oval 63"/>
          <p:cNvSpPr>
            <a:spLocks noChangeArrowheads="1"/>
          </p:cNvSpPr>
          <p:nvPr/>
        </p:nvSpPr>
        <p:spPr bwMode="auto">
          <a:xfrm rot="-7282380">
            <a:off x="35814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8" name="Oval 64"/>
          <p:cNvSpPr>
            <a:spLocks noChangeArrowheads="1"/>
          </p:cNvSpPr>
          <p:nvPr/>
        </p:nvSpPr>
        <p:spPr bwMode="auto">
          <a:xfrm rot="-7282380">
            <a:off x="3810000" y="4572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89" name="Oval 65"/>
          <p:cNvSpPr>
            <a:spLocks noChangeArrowheads="1"/>
          </p:cNvSpPr>
          <p:nvPr/>
        </p:nvSpPr>
        <p:spPr bwMode="auto">
          <a:xfrm rot="-7282380">
            <a:off x="41910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8290" name="Oval 66"/>
          <p:cNvSpPr>
            <a:spLocks noChangeArrowheads="1"/>
          </p:cNvSpPr>
          <p:nvPr/>
        </p:nvSpPr>
        <p:spPr bwMode="auto">
          <a:xfrm rot="-7282380">
            <a:off x="5334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91" name="Oval 67"/>
          <p:cNvSpPr>
            <a:spLocks noChangeArrowheads="1"/>
          </p:cNvSpPr>
          <p:nvPr/>
        </p:nvSpPr>
        <p:spPr bwMode="auto">
          <a:xfrm rot="-7282380">
            <a:off x="458946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92" name="Oval 68"/>
          <p:cNvSpPr>
            <a:spLocks noChangeArrowheads="1"/>
          </p:cNvSpPr>
          <p:nvPr/>
        </p:nvSpPr>
        <p:spPr bwMode="auto">
          <a:xfrm rot="-7282380">
            <a:off x="4572000" y="579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93" name="Text Box 69"/>
          <p:cNvSpPr txBox="1">
            <a:spLocks noChangeArrowheads="1"/>
          </p:cNvSpPr>
          <p:nvPr/>
        </p:nvSpPr>
        <p:spPr bwMode="auto">
          <a:xfrm>
            <a:off x="3194050" y="4343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38294" name="Line 70"/>
          <p:cNvSpPr>
            <a:spLocks noChangeShapeType="1"/>
          </p:cNvSpPr>
          <p:nvPr/>
        </p:nvSpPr>
        <p:spPr bwMode="auto">
          <a:xfrm>
            <a:off x="3446463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95" name="Oval 71"/>
          <p:cNvSpPr>
            <a:spLocks noChangeArrowheads="1"/>
          </p:cNvSpPr>
          <p:nvPr/>
        </p:nvSpPr>
        <p:spPr bwMode="auto">
          <a:xfrm rot="-7282380">
            <a:off x="53340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96" name="Text Box 72"/>
          <p:cNvSpPr txBox="1">
            <a:spLocks noChangeArrowheads="1"/>
          </p:cNvSpPr>
          <p:nvPr/>
        </p:nvSpPr>
        <p:spPr bwMode="auto">
          <a:xfrm>
            <a:off x="5708650" y="5867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8297" name="Line 73"/>
          <p:cNvSpPr>
            <a:spLocks noChangeShapeType="1"/>
          </p:cNvSpPr>
          <p:nvPr/>
        </p:nvSpPr>
        <p:spPr bwMode="auto">
          <a:xfrm>
            <a:off x="396875" y="45767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98" name="Line 74"/>
          <p:cNvSpPr>
            <a:spLocks noChangeShapeType="1"/>
          </p:cNvSpPr>
          <p:nvPr/>
        </p:nvSpPr>
        <p:spPr bwMode="auto">
          <a:xfrm flipV="1">
            <a:off x="396875" y="47244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99" name="Oval 75"/>
          <p:cNvSpPr>
            <a:spLocks noChangeArrowheads="1"/>
          </p:cNvSpPr>
          <p:nvPr/>
        </p:nvSpPr>
        <p:spPr bwMode="auto">
          <a:xfrm rot="-7282380">
            <a:off x="457200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00" name="Oval 76"/>
          <p:cNvSpPr>
            <a:spLocks noChangeArrowheads="1"/>
          </p:cNvSpPr>
          <p:nvPr/>
        </p:nvSpPr>
        <p:spPr bwMode="auto">
          <a:xfrm rot="-7282380">
            <a:off x="762000" y="5334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01" name="Oval 77"/>
          <p:cNvSpPr>
            <a:spLocks noChangeArrowheads="1"/>
          </p:cNvSpPr>
          <p:nvPr/>
        </p:nvSpPr>
        <p:spPr bwMode="auto">
          <a:xfrm rot="-7282380">
            <a:off x="2819400" y="4648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02" name="Oval 78"/>
          <p:cNvSpPr>
            <a:spLocks noChangeArrowheads="1"/>
          </p:cNvSpPr>
          <p:nvPr/>
        </p:nvSpPr>
        <p:spPr bwMode="auto">
          <a:xfrm rot="-7282380">
            <a:off x="2438400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03" name="Oval 79"/>
          <p:cNvSpPr>
            <a:spLocks noChangeArrowheads="1"/>
          </p:cNvSpPr>
          <p:nvPr/>
        </p:nvSpPr>
        <p:spPr bwMode="auto">
          <a:xfrm rot="-7282380">
            <a:off x="10668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8304" name="Oval 80"/>
          <p:cNvSpPr>
            <a:spLocks noChangeArrowheads="1"/>
          </p:cNvSpPr>
          <p:nvPr/>
        </p:nvSpPr>
        <p:spPr bwMode="auto">
          <a:xfrm rot="-7282380">
            <a:off x="17526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05" name="Oval 81"/>
          <p:cNvSpPr>
            <a:spLocks noChangeArrowheads="1"/>
          </p:cNvSpPr>
          <p:nvPr/>
        </p:nvSpPr>
        <p:spPr bwMode="auto">
          <a:xfrm rot="-7282380">
            <a:off x="14478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06" name="Text Box 82"/>
          <p:cNvSpPr txBox="1">
            <a:spLocks noChangeArrowheads="1"/>
          </p:cNvSpPr>
          <p:nvPr/>
        </p:nvSpPr>
        <p:spPr bwMode="auto">
          <a:xfrm>
            <a:off x="52388" y="4343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38307" name="Line 83"/>
          <p:cNvSpPr>
            <a:spLocks noChangeShapeType="1"/>
          </p:cNvSpPr>
          <p:nvPr/>
        </p:nvSpPr>
        <p:spPr bwMode="auto">
          <a:xfrm>
            <a:off x="381000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08" name="Oval 84"/>
          <p:cNvSpPr>
            <a:spLocks noChangeArrowheads="1"/>
          </p:cNvSpPr>
          <p:nvPr/>
        </p:nvSpPr>
        <p:spPr bwMode="auto">
          <a:xfrm rot="-7282380">
            <a:off x="21336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09" name="Text Box 85"/>
          <p:cNvSpPr txBox="1">
            <a:spLocks noChangeArrowheads="1"/>
          </p:cNvSpPr>
          <p:nvPr/>
        </p:nvSpPr>
        <p:spPr bwMode="auto">
          <a:xfrm>
            <a:off x="2643188" y="5867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8310" name="Text Box 87"/>
          <p:cNvSpPr txBox="1">
            <a:spLocks noChangeArrowheads="1"/>
          </p:cNvSpPr>
          <p:nvPr/>
        </p:nvSpPr>
        <p:spPr bwMode="auto">
          <a:xfrm>
            <a:off x="2590800" y="3581400"/>
            <a:ext cx="9159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r = -1</a:t>
            </a:r>
          </a:p>
        </p:txBody>
      </p:sp>
      <p:sp>
        <p:nvSpPr>
          <p:cNvPr id="138311" name="Text Box 88"/>
          <p:cNvSpPr txBox="1">
            <a:spLocks noChangeArrowheads="1"/>
          </p:cNvSpPr>
          <p:nvPr/>
        </p:nvSpPr>
        <p:spPr bwMode="auto">
          <a:xfrm>
            <a:off x="5551488" y="3590925"/>
            <a:ext cx="10001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r = -.6</a:t>
            </a:r>
          </a:p>
        </p:txBody>
      </p:sp>
      <p:sp>
        <p:nvSpPr>
          <p:cNvPr id="138312" name="Text Box 90"/>
          <p:cNvSpPr txBox="1">
            <a:spLocks noChangeArrowheads="1"/>
          </p:cNvSpPr>
          <p:nvPr/>
        </p:nvSpPr>
        <p:spPr bwMode="auto">
          <a:xfrm>
            <a:off x="4122738" y="6161088"/>
            <a:ext cx="10763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r = +.3</a:t>
            </a:r>
          </a:p>
        </p:txBody>
      </p:sp>
      <p:sp>
        <p:nvSpPr>
          <p:cNvPr id="138313" name="Text Box 91"/>
          <p:cNvSpPr txBox="1">
            <a:spLocks noChangeArrowheads="1"/>
          </p:cNvSpPr>
          <p:nvPr/>
        </p:nvSpPr>
        <p:spPr bwMode="auto">
          <a:xfrm>
            <a:off x="1057275" y="6146800"/>
            <a:ext cx="9921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r = +1</a:t>
            </a:r>
          </a:p>
        </p:txBody>
      </p:sp>
      <p:sp>
        <p:nvSpPr>
          <p:cNvPr id="138314" name="Line 92"/>
          <p:cNvSpPr>
            <a:spLocks noChangeShapeType="1"/>
          </p:cNvSpPr>
          <p:nvPr/>
        </p:nvSpPr>
        <p:spPr bwMode="auto">
          <a:xfrm>
            <a:off x="6357938" y="45767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15" name="Oval 95"/>
          <p:cNvSpPr>
            <a:spLocks noChangeArrowheads="1"/>
          </p:cNvSpPr>
          <p:nvPr/>
        </p:nvSpPr>
        <p:spPr bwMode="auto">
          <a:xfrm rot="-7282380">
            <a:off x="85344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16" name="Oval 96"/>
          <p:cNvSpPr>
            <a:spLocks noChangeArrowheads="1"/>
          </p:cNvSpPr>
          <p:nvPr/>
        </p:nvSpPr>
        <p:spPr bwMode="auto">
          <a:xfrm rot="-7282380">
            <a:off x="8001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17" name="Oval 99"/>
          <p:cNvSpPr>
            <a:spLocks noChangeArrowheads="1"/>
          </p:cNvSpPr>
          <p:nvPr/>
        </p:nvSpPr>
        <p:spPr bwMode="auto">
          <a:xfrm rot="-7282380">
            <a:off x="65532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18" name="Oval 100"/>
          <p:cNvSpPr>
            <a:spLocks noChangeArrowheads="1"/>
          </p:cNvSpPr>
          <p:nvPr/>
        </p:nvSpPr>
        <p:spPr bwMode="auto">
          <a:xfrm rot="-7282380">
            <a:off x="6858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19" name="Oval 101"/>
          <p:cNvSpPr>
            <a:spLocks noChangeArrowheads="1"/>
          </p:cNvSpPr>
          <p:nvPr/>
        </p:nvSpPr>
        <p:spPr bwMode="auto">
          <a:xfrm rot="-7282380">
            <a:off x="71628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8320" name="Oval 102"/>
          <p:cNvSpPr>
            <a:spLocks noChangeArrowheads="1"/>
          </p:cNvSpPr>
          <p:nvPr/>
        </p:nvSpPr>
        <p:spPr bwMode="auto">
          <a:xfrm rot="-7282380">
            <a:off x="748506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21" name="Text Box 104"/>
          <p:cNvSpPr txBox="1">
            <a:spLocks noChangeArrowheads="1"/>
          </p:cNvSpPr>
          <p:nvPr/>
        </p:nvSpPr>
        <p:spPr bwMode="auto">
          <a:xfrm>
            <a:off x="6113463" y="41148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38322" name="Line 105"/>
          <p:cNvSpPr>
            <a:spLocks noChangeShapeType="1"/>
          </p:cNvSpPr>
          <p:nvPr/>
        </p:nvSpPr>
        <p:spPr bwMode="auto">
          <a:xfrm>
            <a:off x="6342063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23" name="Text Box 107"/>
          <p:cNvSpPr txBox="1">
            <a:spLocks noChangeArrowheads="1"/>
          </p:cNvSpPr>
          <p:nvPr/>
        </p:nvSpPr>
        <p:spPr bwMode="auto">
          <a:xfrm>
            <a:off x="8604250" y="5867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8324" name="Text Box 109"/>
          <p:cNvSpPr txBox="1">
            <a:spLocks noChangeArrowheads="1"/>
          </p:cNvSpPr>
          <p:nvPr/>
        </p:nvSpPr>
        <p:spPr bwMode="auto">
          <a:xfrm>
            <a:off x="7146925" y="6159500"/>
            <a:ext cx="8143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r = 0</a:t>
            </a:r>
          </a:p>
        </p:txBody>
      </p:sp>
      <p:sp>
        <p:nvSpPr>
          <p:cNvPr id="138325" name="Oval 110"/>
          <p:cNvSpPr>
            <a:spLocks noChangeArrowheads="1"/>
          </p:cNvSpPr>
          <p:nvPr/>
        </p:nvSpPr>
        <p:spPr bwMode="auto">
          <a:xfrm rot="-7282380">
            <a:off x="49530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26" name="Oval 111"/>
          <p:cNvSpPr>
            <a:spLocks noChangeArrowheads="1"/>
          </p:cNvSpPr>
          <p:nvPr/>
        </p:nvSpPr>
        <p:spPr bwMode="auto">
          <a:xfrm rot="-7282380">
            <a:off x="43434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27" name="Oval 112"/>
          <p:cNvSpPr>
            <a:spLocks noChangeArrowheads="1"/>
          </p:cNvSpPr>
          <p:nvPr/>
        </p:nvSpPr>
        <p:spPr bwMode="auto">
          <a:xfrm rot="-7282380">
            <a:off x="4724400" y="4495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328" name="TextBox 89"/>
          <p:cNvSpPr txBox="1">
            <a:spLocks noChangeArrowheads="1"/>
          </p:cNvSpPr>
          <p:nvPr/>
        </p:nvSpPr>
        <p:spPr bwMode="auto">
          <a:xfrm>
            <a:off x="7543800" y="1371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7185D92F-8D6D-4FC7-BC92-8A79586F168A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3926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F74E9E3E-DA97-4732-B40F-8F92C5CC40D5}" type="slidenum">
              <a:rPr lang="en-US" sz="1000"/>
              <a:pPr algn="r" defTabSz="852488"/>
              <a:t>66</a:t>
            </a:fld>
            <a:endParaRPr lang="en-US" sz="1000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The Coefficient of Correlation Using Microsoft Excel Function</a:t>
            </a:r>
          </a:p>
        </p:txBody>
      </p:sp>
      <p:sp>
        <p:nvSpPr>
          <p:cNvPr id="139267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2"/>
          <a:srcRect t="14999" r="68750" b="60001"/>
          <a:stretch>
            <a:fillRect/>
          </a:stretch>
        </p:blipFill>
        <p:spPr bwMode="auto">
          <a:xfrm>
            <a:off x="152400" y="19812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31E2D7B2-6245-42CB-A464-A1A7AC95925F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2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4028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921CD07F-E2A3-4DD8-BCCD-85E0D2196231}" type="slidenum">
              <a:rPr lang="en-US" sz="1000"/>
              <a:pPr algn="r" defTabSz="852488"/>
              <a:t>67</a:t>
            </a:fld>
            <a:endParaRPr lang="en-US" sz="100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The Coefficient of Correlation Using Microsoft Excel Data Analysis Tool</a:t>
            </a:r>
          </a:p>
        </p:txBody>
      </p:sp>
      <p:sp>
        <p:nvSpPr>
          <p:cNvPr id="140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2400" y="1600200"/>
            <a:ext cx="3733800" cy="1905000"/>
          </a:xfrm>
          <a:solidFill>
            <a:srgbClr val="FDE0BD"/>
          </a:solidFill>
        </p:spPr>
        <p:txBody>
          <a:bodyPr/>
          <a:lstStyle/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smtClean="0">
                <a:latin typeface="Times New Roman" pitchFamily="18" charset="0"/>
              </a:rPr>
              <a:t>Select Data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smtClean="0">
                <a:latin typeface="Times New Roman" pitchFamily="18" charset="0"/>
              </a:rPr>
              <a:t>Choose Data Analysis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smtClean="0">
                <a:latin typeface="Times New Roman" pitchFamily="18" charset="0"/>
              </a:rPr>
              <a:t>Choose Correlation &amp; Click OK</a:t>
            </a:r>
          </a:p>
        </p:txBody>
      </p:sp>
      <p:pic>
        <p:nvPicPr>
          <p:cNvPr id="140292" name="Picture 10"/>
          <p:cNvPicPr>
            <a:picLocks noChangeAspect="1" noChangeArrowheads="1"/>
          </p:cNvPicPr>
          <p:nvPr/>
        </p:nvPicPr>
        <p:blipFill>
          <a:blip r:embed="rId2"/>
          <a:srcRect r="77083" b="61238"/>
          <a:stretch>
            <a:fillRect/>
          </a:stretch>
        </p:blipFill>
        <p:spPr bwMode="auto">
          <a:xfrm>
            <a:off x="152400" y="15240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3" name="Line 7"/>
          <p:cNvSpPr>
            <a:spLocks noChangeShapeType="1"/>
          </p:cNvSpPr>
          <p:nvPr/>
        </p:nvSpPr>
        <p:spPr bwMode="auto">
          <a:xfrm flipH="1" flipV="1">
            <a:off x="2743200" y="1828800"/>
            <a:ext cx="11430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40294" name="Picture 11"/>
          <p:cNvPicPr>
            <a:picLocks noChangeAspect="1" noChangeArrowheads="1"/>
          </p:cNvPicPr>
          <p:nvPr/>
        </p:nvPicPr>
        <p:blipFill>
          <a:blip r:embed="rId3"/>
          <a:srcRect r="23958" b="60001"/>
          <a:stretch>
            <a:fillRect/>
          </a:stretch>
        </p:blipFill>
        <p:spPr bwMode="auto">
          <a:xfrm>
            <a:off x="1600200" y="4114800"/>
            <a:ext cx="73152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5" name="Line 6"/>
          <p:cNvSpPr>
            <a:spLocks noChangeShapeType="1"/>
          </p:cNvSpPr>
          <p:nvPr/>
        </p:nvSpPr>
        <p:spPr bwMode="auto">
          <a:xfrm>
            <a:off x="7162800" y="2286000"/>
            <a:ext cx="1447800" cy="2057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296" name="Line 6"/>
          <p:cNvSpPr>
            <a:spLocks noChangeShapeType="1"/>
          </p:cNvSpPr>
          <p:nvPr/>
        </p:nvSpPr>
        <p:spPr bwMode="auto">
          <a:xfrm>
            <a:off x="4114800" y="2895600"/>
            <a:ext cx="152400" cy="2895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297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91C1CF45-1BDC-4C53-9EE2-7DE155702857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1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4131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DE81466F-EF6F-462E-A3C3-B79F1550F83E}" type="slidenum">
              <a:rPr lang="en-US" sz="1000"/>
              <a:pPr algn="r" defTabSz="852488"/>
              <a:t>68</a:t>
            </a:fld>
            <a:endParaRPr lang="en-US" sz="1000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Coefficient of Correlation</a:t>
            </a:r>
            <a:br>
              <a:rPr lang="en-US" smtClean="0"/>
            </a:br>
            <a:r>
              <a:rPr lang="en-US" smtClean="0"/>
              <a:t>Using Microsoft Excel</a:t>
            </a:r>
          </a:p>
        </p:txBody>
      </p:sp>
      <p:sp>
        <p:nvSpPr>
          <p:cNvPr id="141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953000"/>
            <a:ext cx="3962400" cy="1295400"/>
          </a:xfrm>
          <a:solidFill>
            <a:srgbClr val="FDE0BD"/>
          </a:solidFill>
        </p:spPr>
        <p:txBody>
          <a:bodyPr/>
          <a:lstStyle/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en-US" sz="2200" smtClean="0">
                <a:latin typeface="Times New Roman" pitchFamily="18" charset="0"/>
              </a:rPr>
              <a:t>Input data range and select appropriate options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en-US" sz="2200" smtClean="0">
                <a:latin typeface="Times New Roman" pitchFamily="18" charset="0"/>
              </a:rPr>
              <a:t>Click OK to get output</a:t>
            </a:r>
          </a:p>
        </p:txBody>
      </p:sp>
      <p:sp>
        <p:nvSpPr>
          <p:cNvPr id="141316" name="Line 7"/>
          <p:cNvSpPr>
            <a:spLocks noChangeShapeType="1"/>
          </p:cNvSpPr>
          <p:nvPr/>
        </p:nvSpPr>
        <p:spPr bwMode="auto">
          <a:xfrm flipV="1">
            <a:off x="3429000" y="5867400"/>
            <a:ext cx="9144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41317" name="Picture 10"/>
          <p:cNvPicPr>
            <a:picLocks noChangeAspect="1" noChangeArrowheads="1"/>
          </p:cNvPicPr>
          <p:nvPr/>
        </p:nvPicPr>
        <p:blipFill>
          <a:blip r:embed="rId2"/>
          <a:srcRect t="13333" r="61458" b="60001"/>
          <a:stretch>
            <a:fillRect/>
          </a:stretch>
        </p:blipFill>
        <p:spPr bwMode="auto">
          <a:xfrm>
            <a:off x="228600" y="16764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8" name="Line 6"/>
          <p:cNvSpPr>
            <a:spLocks noChangeShapeType="1"/>
          </p:cNvSpPr>
          <p:nvPr/>
        </p:nvSpPr>
        <p:spPr bwMode="auto">
          <a:xfrm flipV="1">
            <a:off x="914400" y="2590800"/>
            <a:ext cx="2743200" cy="2514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41319" name="Picture 11"/>
          <p:cNvPicPr>
            <a:picLocks noChangeAspect="1" noChangeArrowheads="1"/>
          </p:cNvPicPr>
          <p:nvPr/>
        </p:nvPicPr>
        <p:blipFill>
          <a:blip r:embed="rId3"/>
          <a:srcRect t="14999" r="81250" b="75000"/>
          <a:stretch>
            <a:fillRect/>
          </a:stretch>
        </p:blipFill>
        <p:spPr bwMode="auto">
          <a:xfrm>
            <a:off x="4343400" y="46482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0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2A6FFC44-B635-44F9-ACE3-68A17291A37C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29699" name="Slide Number Placeholder 5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F3337D8E-DC9C-4369-AA03-04D292905CE1}" type="slidenum">
              <a:rPr lang="en-US" sz="1000"/>
              <a:pPr algn="r" defTabSz="852488"/>
              <a:t>69</a:t>
            </a:fld>
            <a:endParaRPr lang="en-US" sz="10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Interpreting the Coefficient of Correlation</a:t>
            </a:r>
            <a:br>
              <a:rPr lang="en-US" sz="2800" b="1" smtClean="0"/>
            </a:br>
            <a:r>
              <a:rPr lang="en-US" sz="2800" b="1" smtClean="0"/>
              <a:t>Using Microsoft Excel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429000" cy="4114800"/>
          </a:xfrm>
          <a:solidFill>
            <a:srgbClr val="FDE0BD"/>
          </a:solidFill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Times New Roman" pitchFamily="18" charset="0"/>
              </a:rPr>
              <a:t>r = .733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z="22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Times New Roman" pitchFamily="18" charset="0"/>
              </a:rPr>
              <a:t>There is a relatively strong positive linear relationship between test score #1 and test score #2.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2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Times New Roman" pitchFamily="18" charset="0"/>
              </a:rPr>
              <a:t>Students who scored high on the first test tended to score high on second test.</a:t>
            </a:r>
          </a:p>
        </p:txBody>
      </p:sp>
      <p:graphicFrame>
        <p:nvGraphicFramePr>
          <p:cNvPr id="2969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419600" y="2133600"/>
          <a:ext cx="4419600" cy="3124200"/>
        </p:xfrm>
        <a:graphic>
          <a:graphicData uri="http://schemas.openxmlformats.org/presentationml/2006/ole">
            <p:oleObj spid="_x0000_s29698" name="Chart" r:id="rId3" imgW="5896125" imgH="3695700" progId="Excel.Sheet.8">
              <p:embed/>
            </p:oleObj>
          </a:graphicData>
        </a:graphic>
      </p:graphicFrame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1EAFEEC6-E73F-4560-943F-D36ED13765A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3076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B5CCD972-BECD-457D-83A8-9079A3E4DAEF}" type="slidenum">
              <a:rPr lang="en-US" sz="1000"/>
              <a:pPr algn="r" defTabSz="852488"/>
              <a:t>7</a:t>
            </a:fld>
            <a:endParaRPr lang="en-US" sz="10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Measures of Central Tendency:</a:t>
            </a:r>
            <a:br>
              <a:rPr lang="en-US" sz="3600" smtClean="0"/>
            </a:br>
            <a:r>
              <a:rPr lang="en-US" sz="3600" smtClean="0"/>
              <a:t>Locating the Median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The location of the median when the values are in numerical order (smallest to largest):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If the number of values is odd, the median is the middle number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If the number of values is even, the median is the average of the two middle numbers</a:t>
            </a:r>
          </a:p>
          <a:p>
            <a:pPr marL="512763" lvl="1" indent="-77788"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smtClean="0"/>
              <a:t>	Note that            is not the </a:t>
            </a:r>
            <a:r>
              <a:rPr lang="en-US" sz="2000" i="1" smtClean="0">
                <a:solidFill>
                  <a:schemeClr val="folHlink"/>
                </a:solidFill>
              </a:rPr>
              <a:t>value</a:t>
            </a:r>
            <a:r>
              <a:rPr lang="en-US" sz="2000" smtClean="0"/>
              <a:t> of the median, only the </a:t>
            </a:r>
            <a:r>
              <a:rPr lang="en-US" sz="2000" i="1" smtClean="0">
                <a:solidFill>
                  <a:schemeClr val="folHlink"/>
                </a:solidFill>
              </a:rPr>
              <a:t>position</a:t>
            </a:r>
            <a:r>
              <a:rPr lang="en-US" sz="2000" smtClean="0"/>
              <a:t> of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smtClean="0"/>
              <a:t>     the median in the ranked data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257300" y="2590800"/>
          <a:ext cx="7086600" cy="787400"/>
        </p:xfrm>
        <a:graphic>
          <a:graphicData uri="http://schemas.openxmlformats.org/presentationml/2006/ole">
            <p:oleObj spid="_x0000_s3074" name="Equation" r:id="rId3" imgW="3543120" imgH="39348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133600" y="5029200"/>
          <a:ext cx="609600" cy="700088"/>
        </p:xfrm>
        <a:graphic>
          <a:graphicData uri="http://schemas.openxmlformats.org/presentationml/2006/ole">
            <p:oleObj spid="_x0000_s3075" name="Equation" r:id="rId4" imgW="342720" imgH="393480" progId="Equation.3">
              <p:embed/>
            </p:oleObj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762000" y="4953000"/>
            <a:ext cx="80772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E319456E-D2BD-4B7D-82C7-1837ABA25671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44385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71E7342B-73D2-4F6F-BEC2-34849C99FD07}" type="slidenum">
              <a:rPr lang="en-US" sz="1000"/>
              <a:pPr algn="r" defTabSz="852488"/>
              <a:t>70</a:t>
            </a:fld>
            <a:endParaRPr lang="en-US" sz="100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793037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1828800" algn="l"/>
              </a:tabLst>
            </a:pPr>
            <a:r>
              <a:rPr lang="en-US" smtClean="0"/>
              <a:t>Pitfalls in Numerical </a:t>
            </a:r>
            <a:br>
              <a:rPr lang="en-US" smtClean="0"/>
            </a:br>
            <a:r>
              <a:rPr lang="en-US" smtClean="0"/>
              <a:t>Descriptive Measures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0772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Data analysis is objective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Should report the summary measures that best describe and communicate the important aspects of the data set</a:t>
            </a:r>
          </a:p>
          <a:p>
            <a:pPr lvl="1" eaLnBrk="1" hangingPunct="1">
              <a:lnSpc>
                <a:spcPct val="110000"/>
              </a:lnSpc>
            </a:pPr>
            <a:endParaRPr lang="en-US" sz="1600" smtClean="0"/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Data interpretation is subjective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Should be done in fair, neutral and clear manner</a:t>
            </a:r>
          </a:p>
        </p:txBody>
      </p:sp>
      <p:sp>
        <p:nvSpPr>
          <p:cNvPr id="144388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3EA0D6FE-C18D-4378-8BE9-E3FA1061742F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45409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945DE20D-DCF2-4EFA-BFF4-30F9FEED94CB}" type="slidenum">
              <a:rPr lang="en-US" sz="1000"/>
              <a:pPr algn="r" defTabSz="852488"/>
              <a:t>71</a:t>
            </a:fld>
            <a:endParaRPr lang="en-US" sz="100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Ethical Considerations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Numerical descriptive measures: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mtClean="0"/>
              <a:t>Should document both good and bad results</a:t>
            </a:r>
          </a:p>
          <a:p>
            <a:pPr eaLnBrk="1" hangingPunct="1"/>
            <a:r>
              <a:rPr lang="en-US" smtClean="0"/>
              <a:t>Should be presented in a fair, objective and neutral manner</a:t>
            </a:r>
          </a:p>
          <a:p>
            <a:pPr eaLnBrk="1" hangingPunct="1"/>
            <a:r>
              <a:rPr lang="en-US" smtClean="0"/>
              <a:t>Should not use inappropriate summary measures to distort facts</a:t>
            </a:r>
          </a:p>
        </p:txBody>
      </p:sp>
      <p:pic>
        <p:nvPicPr>
          <p:cNvPr id="145412" name="Picture 4" descr="SY0064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876800"/>
            <a:ext cx="164465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A94AF1AE-D61B-4713-B73A-93EB137E7555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4643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7CA41A1B-BAE4-4D6A-8723-9E713054D13F}" type="slidenum">
              <a:rPr lang="en-US" sz="1000"/>
              <a:pPr algn="r" defTabSz="852488"/>
              <a:t>72</a:t>
            </a:fld>
            <a:endParaRPr lang="en-US" sz="100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Chapter 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Described measures of central tendency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Mean, median, mode, geometric mean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Described measures of variation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Range, interquartile range, variance and standard deviation, coefficient of variation, Z-scores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Illustrated shape of distribution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Skewness &amp; Kurtosis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Described data using the 5-number summary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Boxplots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0806C866-E407-4A4E-8AB7-D0EA382E3FA2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47457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8D798403-CD92-46BE-964F-3CFD96632F1F}" type="slidenum">
              <a:rPr lang="en-US" sz="1000"/>
              <a:pPr algn="r" defTabSz="852488"/>
              <a:t>73</a:t>
            </a:fld>
            <a:endParaRPr lang="en-US" sz="100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Chapter Summary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Discussed covariance and correlation coefficient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Addressed pitfalls in numerical descriptive measures and ethical considerations</a:t>
            </a:r>
          </a:p>
          <a:p>
            <a:pPr eaLnBrk="1" hangingPunct="1">
              <a:lnSpc>
                <a:spcPct val="120000"/>
              </a:lnSpc>
            </a:pPr>
            <a:endParaRPr lang="en-US" smtClean="0"/>
          </a:p>
        </p:txBody>
      </p:sp>
      <p:sp>
        <p:nvSpPr>
          <p:cNvPr id="147460" name="Text Box 5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6343A2F4-804E-489D-94BF-058809287F5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4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36193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E2FD8FCE-6A37-4F7A-A767-BA93AA535900}" type="slidenum">
              <a:rPr lang="en-US" sz="1000"/>
              <a:pPr algn="r" defTabSz="852488"/>
              <a:t>8</a:t>
            </a:fld>
            <a:endParaRPr lang="en-US" sz="100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93038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Measures of Central Tendency:</a:t>
            </a:r>
            <a:br>
              <a:rPr lang="en-US" sz="3600" smtClean="0"/>
            </a:br>
            <a:r>
              <a:rPr lang="en-US" sz="3600" smtClean="0"/>
              <a:t>The Mode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532313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mtClean="0"/>
              <a:t>Value that occurs most often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Not affected by extreme values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Used for either numerical or categorical (nominal) data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There may be no mode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There may be several modes</a:t>
            </a:r>
          </a:p>
          <a:p>
            <a:pPr eaLnBrk="1" hangingPunct="1"/>
            <a:endParaRPr lang="en-US" smtClean="0"/>
          </a:p>
        </p:txBody>
      </p:sp>
      <p:sp>
        <p:nvSpPr>
          <p:cNvPr id="136196" name="Line 4"/>
          <p:cNvSpPr>
            <a:spLocks noChangeShapeType="1"/>
          </p:cNvSpPr>
          <p:nvPr/>
        </p:nvSpPr>
        <p:spPr bwMode="auto">
          <a:xfrm>
            <a:off x="768350" y="5576888"/>
            <a:ext cx="3354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609600" y="5570538"/>
            <a:ext cx="54102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0   1   2   3   4   5   6   7   8   9   10   11   12   13   14</a:t>
            </a:r>
            <a:r>
              <a:rPr lang="en-US" sz="1800" b="1"/>
              <a:t>   </a:t>
            </a:r>
          </a:p>
        </p:txBody>
      </p:sp>
      <p:sp>
        <p:nvSpPr>
          <p:cNvPr id="136198" name="Oval 6"/>
          <p:cNvSpPr>
            <a:spLocks noChangeArrowheads="1"/>
          </p:cNvSpPr>
          <p:nvPr/>
        </p:nvSpPr>
        <p:spPr bwMode="auto">
          <a:xfrm>
            <a:off x="914400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Oval 7"/>
          <p:cNvSpPr>
            <a:spLocks noChangeArrowheads="1"/>
          </p:cNvSpPr>
          <p:nvPr/>
        </p:nvSpPr>
        <p:spPr bwMode="auto">
          <a:xfrm>
            <a:off x="15128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Oval 8"/>
          <p:cNvSpPr>
            <a:spLocks noChangeArrowheads="1"/>
          </p:cNvSpPr>
          <p:nvPr/>
        </p:nvSpPr>
        <p:spPr bwMode="auto">
          <a:xfrm>
            <a:off x="2046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1" name="Oval 9"/>
          <p:cNvSpPr>
            <a:spLocks noChangeArrowheads="1"/>
          </p:cNvSpPr>
          <p:nvPr/>
        </p:nvSpPr>
        <p:spPr bwMode="auto">
          <a:xfrm>
            <a:off x="26558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2" name="Oval 10"/>
          <p:cNvSpPr>
            <a:spLocks noChangeArrowheads="1"/>
          </p:cNvSpPr>
          <p:nvPr/>
        </p:nvSpPr>
        <p:spPr bwMode="auto">
          <a:xfrm>
            <a:off x="2046288" y="51196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3" name="Oval 11"/>
          <p:cNvSpPr>
            <a:spLocks noChangeArrowheads="1"/>
          </p:cNvSpPr>
          <p:nvPr/>
        </p:nvSpPr>
        <p:spPr bwMode="auto">
          <a:xfrm>
            <a:off x="3189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4" name="Oval 12"/>
          <p:cNvSpPr>
            <a:spLocks noChangeArrowheads="1"/>
          </p:cNvSpPr>
          <p:nvPr/>
        </p:nvSpPr>
        <p:spPr bwMode="auto">
          <a:xfrm>
            <a:off x="3189288" y="51196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5" name="Oval 13"/>
          <p:cNvSpPr>
            <a:spLocks noChangeArrowheads="1"/>
          </p:cNvSpPr>
          <p:nvPr/>
        </p:nvSpPr>
        <p:spPr bwMode="auto">
          <a:xfrm>
            <a:off x="3189288" y="48910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3482975" y="6175375"/>
            <a:ext cx="1698625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Mode = 9</a:t>
            </a:r>
          </a:p>
        </p:txBody>
      </p:sp>
      <p:sp>
        <p:nvSpPr>
          <p:cNvPr id="136207" name="Oval 15"/>
          <p:cNvSpPr>
            <a:spLocks noChangeArrowheads="1"/>
          </p:cNvSpPr>
          <p:nvPr/>
        </p:nvSpPr>
        <p:spPr bwMode="auto">
          <a:xfrm>
            <a:off x="3570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8" name="AutoShape 16"/>
          <p:cNvSpPr>
            <a:spLocks noChangeArrowheads="1"/>
          </p:cNvSpPr>
          <p:nvPr/>
        </p:nvSpPr>
        <p:spPr bwMode="auto">
          <a:xfrm rot="-5400000">
            <a:off x="3018632" y="5972968"/>
            <a:ext cx="609600" cy="398463"/>
          </a:xfrm>
          <a:prstGeom prst="rightArrow">
            <a:avLst>
              <a:gd name="adj1" fmla="val 31481"/>
              <a:gd name="adj2" fmla="val 3865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9" name="Line 17"/>
          <p:cNvSpPr>
            <a:spLocks noChangeShapeType="1"/>
          </p:cNvSpPr>
          <p:nvPr/>
        </p:nvSpPr>
        <p:spPr bwMode="auto">
          <a:xfrm>
            <a:off x="3968750" y="5576888"/>
            <a:ext cx="1296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0" name="Oval 18"/>
          <p:cNvSpPr>
            <a:spLocks noChangeArrowheads="1"/>
          </p:cNvSpPr>
          <p:nvPr/>
        </p:nvSpPr>
        <p:spPr bwMode="auto">
          <a:xfrm>
            <a:off x="4332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11" name="Oval 19"/>
          <p:cNvSpPr>
            <a:spLocks noChangeArrowheads="1"/>
          </p:cNvSpPr>
          <p:nvPr/>
        </p:nvSpPr>
        <p:spPr bwMode="auto">
          <a:xfrm>
            <a:off x="4332288" y="51196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12" name="Oval 20"/>
          <p:cNvSpPr>
            <a:spLocks noChangeArrowheads="1"/>
          </p:cNvSpPr>
          <p:nvPr/>
        </p:nvSpPr>
        <p:spPr bwMode="auto">
          <a:xfrm>
            <a:off x="47894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13" name="Oval 21"/>
          <p:cNvSpPr>
            <a:spLocks noChangeArrowheads="1"/>
          </p:cNvSpPr>
          <p:nvPr/>
        </p:nvSpPr>
        <p:spPr bwMode="auto">
          <a:xfrm>
            <a:off x="51704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14" name="Line 22"/>
          <p:cNvSpPr>
            <a:spLocks noChangeShapeType="1"/>
          </p:cNvSpPr>
          <p:nvPr/>
        </p:nvSpPr>
        <p:spPr bwMode="auto">
          <a:xfrm flipV="1">
            <a:off x="6477000" y="5576888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5" name="Rectangle 23"/>
          <p:cNvSpPr>
            <a:spLocks noChangeArrowheads="1"/>
          </p:cNvSpPr>
          <p:nvPr/>
        </p:nvSpPr>
        <p:spPr bwMode="auto">
          <a:xfrm>
            <a:off x="6477000" y="5503863"/>
            <a:ext cx="2536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0   1   2   3   4   5   6</a:t>
            </a:r>
          </a:p>
        </p:txBody>
      </p:sp>
      <p:sp>
        <p:nvSpPr>
          <p:cNvPr id="136216" name="Oval 24"/>
          <p:cNvSpPr>
            <a:spLocks noChangeArrowheads="1"/>
          </p:cNvSpPr>
          <p:nvPr/>
        </p:nvSpPr>
        <p:spPr bwMode="auto">
          <a:xfrm>
            <a:off x="6553200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17" name="Oval 25"/>
          <p:cNvSpPr>
            <a:spLocks noChangeArrowheads="1"/>
          </p:cNvSpPr>
          <p:nvPr/>
        </p:nvSpPr>
        <p:spPr bwMode="auto">
          <a:xfrm>
            <a:off x="6858000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18" name="Oval 26"/>
          <p:cNvSpPr>
            <a:spLocks noChangeArrowheads="1"/>
          </p:cNvSpPr>
          <p:nvPr/>
        </p:nvSpPr>
        <p:spPr bwMode="auto">
          <a:xfrm>
            <a:off x="7162800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19" name="Oval 27"/>
          <p:cNvSpPr>
            <a:spLocks noChangeArrowheads="1"/>
          </p:cNvSpPr>
          <p:nvPr/>
        </p:nvSpPr>
        <p:spPr bwMode="auto">
          <a:xfrm>
            <a:off x="7467600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20" name="Oval 28"/>
          <p:cNvSpPr>
            <a:spLocks noChangeArrowheads="1"/>
          </p:cNvSpPr>
          <p:nvPr/>
        </p:nvSpPr>
        <p:spPr bwMode="auto">
          <a:xfrm>
            <a:off x="80660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21" name="Oval 29"/>
          <p:cNvSpPr>
            <a:spLocks noChangeArrowheads="1"/>
          </p:cNvSpPr>
          <p:nvPr/>
        </p:nvSpPr>
        <p:spPr bwMode="auto">
          <a:xfrm>
            <a:off x="83708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22" name="Rectangle 30"/>
          <p:cNvSpPr>
            <a:spLocks noChangeArrowheads="1"/>
          </p:cNvSpPr>
          <p:nvPr/>
        </p:nvSpPr>
        <p:spPr bwMode="auto">
          <a:xfrm>
            <a:off x="6858000" y="6010275"/>
            <a:ext cx="1622425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No Mode</a:t>
            </a:r>
          </a:p>
        </p:txBody>
      </p:sp>
      <p:sp>
        <p:nvSpPr>
          <p:cNvPr id="136223" name="TextBox 33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AA618642-2F7E-4EDC-B617-5B0978350E6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©2012 Pearson Education, Inc. publishing as Prentice Hall</a:t>
            </a:r>
          </a:p>
        </p:txBody>
      </p:sp>
      <p:sp>
        <p:nvSpPr>
          <p:cNvPr id="143361" name="Slide Number Placeholder 4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B3643FD4-4E9A-4039-A55E-2A5290B3F8C4}" type="slidenum">
              <a:rPr lang="en-US" sz="1000"/>
              <a:pPr algn="r" defTabSz="852488"/>
              <a:t>9</a:t>
            </a:fld>
            <a:endParaRPr lang="en-US" sz="1000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Central Tendency:</a:t>
            </a:r>
            <a:br>
              <a:rPr lang="en-US" smtClean="0"/>
            </a:br>
            <a:r>
              <a:rPr lang="en-US" smtClean="0"/>
              <a:t>Review Example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2209800" cy="2708275"/>
          </a:xfrm>
          <a:prstGeom prst="rect">
            <a:avLst/>
          </a:prstGeom>
          <a:solidFill>
            <a:srgbClr val="FDE0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House Prices: 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/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        $2,000,000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        $   500,000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        $   300,000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        $   100,000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        </a:t>
            </a:r>
            <a:r>
              <a:rPr lang="en-US" sz="2000" b="1" u="sng">
                <a:latin typeface="Times New Roman" pitchFamily="18" charset="0"/>
              </a:rPr>
              <a:t>$   100,000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Sum $ </a:t>
            </a:r>
            <a:r>
              <a:rPr lang="en-US" sz="2000" b="1">
                <a:latin typeface="Times New Roman" pitchFamily="18" charset="0"/>
              </a:rPr>
              <a:t>3,000,000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124200" y="1981200"/>
            <a:ext cx="5638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en-US" sz="2700" b="1">
                <a:latin typeface="Times New Roman" pitchFamily="18" charset="0"/>
              </a:rPr>
              <a:t>Mean:</a:t>
            </a:r>
            <a:r>
              <a:rPr lang="en-US" sz="2700">
                <a:latin typeface="Times New Roman" pitchFamily="18" charset="0"/>
              </a:rPr>
              <a:t>    ($3,000,000/5)  </a:t>
            </a:r>
          </a:p>
          <a:p>
            <a:pPr marL="320675" indent="-320675" defTabSz="85248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700">
                <a:latin typeface="Times New Roman" pitchFamily="18" charset="0"/>
              </a:rPr>
              <a:t>			 =  </a:t>
            </a:r>
            <a:r>
              <a:rPr lang="en-US" sz="2700" b="1">
                <a:solidFill>
                  <a:schemeClr val="bg2"/>
                </a:solidFill>
                <a:latin typeface="Times New Roman" pitchFamily="18" charset="0"/>
              </a:rPr>
              <a:t>$600,000</a:t>
            </a:r>
          </a:p>
          <a:p>
            <a:pPr marL="320675" indent="-320675" defTabSz="85248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en-US" sz="2700" b="1">
                <a:latin typeface="Times New Roman" pitchFamily="18" charset="0"/>
              </a:rPr>
              <a:t>Median:</a:t>
            </a:r>
            <a:r>
              <a:rPr lang="en-US" sz="2700">
                <a:latin typeface="Times New Roman" pitchFamily="18" charset="0"/>
              </a:rPr>
              <a:t>  middle value of ranked data </a:t>
            </a:r>
            <a:br>
              <a:rPr lang="en-US" sz="2700">
                <a:latin typeface="Times New Roman" pitchFamily="18" charset="0"/>
              </a:rPr>
            </a:br>
            <a:r>
              <a:rPr lang="en-US" sz="2700">
                <a:latin typeface="Times New Roman" pitchFamily="18" charset="0"/>
              </a:rPr>
              <a:t>                   = </a:t>
            </a:r>
            <a:r>
              <a:rPr lang="en-US" sz="2700" b="1">
                <a:solidFill>
                  <a:schemeClr val="bg2"/>
                </a:solidFill>
                <a:latin typeface="Times New Roman" pitchFamily="18" charset="0"/>
              </a:rPr>
              <a:t>$300,000</a:t>
            </a:r>
          </a:p>
          <a:p>
            <a:pPr marL="320675" indent="-320675" defTabSz="85248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en-US" sz="2700" b="1">
                <a:latin typeface="Times New Roman" pitchFamily="18" charset="0"/>
              </a:rPr>
              <a:t>Mode:</a:t>
            </a:r>
            <a:r>
              <a:rPr lang="en-US" sz="2700">
                <a:latin typeface="Times New Roman" pitchFamily="18" charset="0"/>
              </a:rPr>
              <a:t>  most frequent value </a:t>
            </a:r>
            <a:br>
              <a:rPr lang="en-US" sz="2700">
                <a:latin typeface="Times New Roman" pitchFamily="18" charset="0"/>
              </a:rPr>
            </a:br>
            <a:r>
              <a:rPr lang="en-US" sz="2700">
                <a:latin typeface="Times New Roman" pitchFamily="18" charset="0"/>
              </a:rPr>
              <a:t>                   = </a:t>
            </a:r>
            <a:r>
              <a:rPr lang="en-US" sz="2700" b="1">
                <a:solidFill>
                  <a:schemeClr val="bg2"/>
                </a:solidFill>
                <a:latin typeface="Times New Roman" pitchFamily="18" charset="0"/>
              </a:rPr>
              <a:t>$100,000</a:t>
            </a:r>
          </a:p>
        </p:txBody>
      </p:sp>
      <p:sp>
        <p:nvSpPr>
          <p:cNvPr id="143365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Pages>20</Pages>
  <Words>3179</Words>
  <Application>Microsoft Office PowerPoint</Application>
  <PresentationFormat>On-screen Show (4:3)</PresentationFormat>
  <Paragraphs>762</Paragraphs>
  <Slides>73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Arial</vt:lpstr>
      <vt:lpstr>Wingdings</vt:lpstr>
      <vt:lpstr>Times New Roman</vt:lpstr>
      <vt:lpstr>굴림</vt:lpstr>
      <vt:lpstr>Symbol</vt:lpstr>
      <vt:lpstr>MT Extra</vt:lpstr>
      <vt:lpstr>System</vt:lpstr>
      <vt:lpstr>PrenHall1</vt:lpstr>
      <vt:lpstr>PrenHall1</vt:lpstr>
      <vt:lpstr>Equation</vt:lpstr>
      <vt:lpstr>Drawing</vt:lpstr>
      <vt:lpstr>Chart</vt:lpstr>
      <vt:lpstr>Slide 1</vt:lpstr>
      <vt:lpstr>Learning Objectives</vt:lpstr>
      <vt:lpstr>Summary Definitions</vt:lpstr>
      <vt:lpstr>Measures of Central Tendency: The Mean</vt:lpstr>
      <vt:lpstr>Measures of Central Tendency: The Mean</vt:lpstr>
      <vt:lpstr>Measures of Central Tendency: The Median</vt:lpstr>
      <vt:lpstr>Measures of Central Tendency: Locating the Median</vt:lpstr>
      <vt:lpstr>Measures of Central Tendency: The Mode</vt:lpstr>
      <vt:lpstr>Measures of Central Tendency: Review Example</vt:lpstr>
      <vt:lpstr>Measures of Central Tendency: Which Measure to Choose?</vt:lpstr>
      <vt:lpstr>Measure of Central Tendency For The Rate Of Change Of A Variable Over Time: The Geometric Mean &amp; The Geometric Rate of Return</vt:lpstr>
      <vt:lpstr>The Geometric Mean Rate of Return:  Example</vt:lpstr>
      <vt:lpstr>The Geometric Mean Rate of Return:  Example</vt:lpstr>
      <vt:lpstr>Measures of Central Tendency: Summary</vt:lpstr>
      <vt:lpstr>Measures of Variation</vt:lpstr>
      <vt:lpstr>Measures of Variation: The Range</vt:lpstr>
      <vt:lpstr>Measures of Variation: Why The Range Can Be Misleading</vt:lpstr>
      <vt:lpstr>Measures of Variation: The Sample Variance</vt:lpstr>
      <vt:lpstr>Measures of Variation: The Sample Standard Deviation</vt:lpstr>
      <vt:lpstr>Measures of Variation: The Standard Deviation</vt:lpstr>
      <vt:lpstr>Measures of Variation: Sample Standard Deviation Calculation Example</vt:lpstr>
      <vt:lpstr>Measures of Variation: Comparing Standard Deviations</vt:lpstr>
      <vt:lpstr>Measures of Variation: Comparing Standard Deviations</vt:lpstr>
      <vt:lpstr>Measures of Variation: Summary Characteristics</vt:lpstr>
      <vt:lpstr>Measures of Variation: The Coefficient of Variation</vt:lpstr>
      <vt:lpstr>Measures of Variation: Comparing Coefficients of Variation</vt:lpstr>
      <vt:lpstr>Measures of Variation: Comparing Coefficients of Variation</vt:lpstr>
      <vt:lpstr>Locating Extreme Outliers: Z-Score</vt:lpstr>
      <vt:lpstr>Locating Extreme Outliers: Z-Score</vt:lpstr>
      <vt:lpstr>Locating Extreme Outliers: Z-Score</vt:lpstr>
      <vt:lpstr>Shape of a Distribution</vt:lpstr>
      <vt:lpstr>Shape of a Distribution (Skewness)</vt:lpstr>
      <vt:lpstr>Shape of a Distribution (Kurtosis)</vt:lpstr>
      <vt:lpstr>General Descriptive Stats Using Microsoft Excel Functions</vt:lpstr>
      <vt:lpstr>General Descriptive Stats Using Microsoft Excel Data Analysis Tool</vt:lpstr>
      <vt:lpstr>General Descriptive Stats Using Microsoft Excel</vt:lpstr>
      <vt:lpstr>Excel output</vt:lpstr>
      <vt:lpstr>Minitab Output</vt:lpstr>
      <vt:lpstr>Quartile Measures</vt:lpstr>
      <vt:lpstr>Quartile Measures: Locating Quartiles</vt:lpstr>
      <vt:lpstr>Quartile Measures: Calculation Rules</vt:lpstr>
      <vt:lpstr>Quartile Measures: Locating Quartiles</vt:lpstr>
      <vt:lpstr>Quartile Measures Calculating The Quartiles:  Example</vt:lpstr>
      <vt:lpstr>Quartile Measures: The Interquartile Range (IQR)</vt:lpstr>
      <vt:lpstr>Calculating The Interquartile Range</vt:lpstr>
      <vt:lpstr>The Five-Number Summary</vt:lpstr>
      <vt:lpstr>Relationships among the five-number summary and distribution shape</vt:lpstr>
      <vt:lpstr>Five-Number Summary and The Boxplot</vt:lpstr>
      <vt:lpstr>Five-Number Summary: Shape of Boxplots</vt:lpstr>
      <vt:lpstr>Distribution Shape and  The Boxplot</vt:lpstr>
      <vt:lpstr>Boxplot Example</vt:lpstr>
      <vt:lpstr>Numerical Descriptive Measures for a Population</vt:lpstr>
      <vt:lpstr>Numerical Descriptive Measures  for a Population:  The mean µ</vt:lpstr>
      <vt:lpstr>Numerical Descriptive Measures For A Population:  The Variance σ2</vt:lpstr>
      <vt:lpstr>Numerical Descriptive Measures For A Population:  The Standard Deviation σ</vt:lpstr>
      <vt:lpstr>Sample statistics versus population parameters</vt:lpstr>
      <vt:lpstr>Slide 57</vt:lpstr>
      <vt:lpstr>Slide 58</vt:lpstr>
      <vt:lpstr>Using the Empirical Rule</vt:lpstr>
      <vt:lpstr>Slide 60</vt:lpstr>
      <vt:lpstr>The Covariance</vt:lpstr>
      <vt:lpstr>Interpreting Covariance</vt:lpstr>
      <vt:lpstr>Coefficient of Correlation</vt:lpstr>
      <vt:lpstr>Features of the Coefficient of Correlation</vt:lpstr>
      <vt:lpstr>Scatter Plots of  Sample Data with Various Coefficients of Correlation</vt:lpstr>
      <vt:lpstr>The Coefficient of Correlation Using Microsoft Excel Function</vt:lpstr>
      <vt:lpstr>The Coefficient of Correlation Using Microsoft Excel Data Analysis Tool</vt:lpstr>
      <vt:lpstr>The Coefficient of Correlation Using Microsoft Excel</vt:lpstr>
      <vt:lpstr>Interpreting the Coefficient of Correlation Using Microsoft Excel</vt:lpstr>
      <vt:lpstr>Pitfalls in Numerical  Descriptive Measures</vt:lpstr>
      <vt:lpstr>Ethical Considerations</vt:lpstr>
      <vt:lpstr>Chapter Summary</vt:lpstr>
      <vt:lpstr>Chapter Summary</vt:lpstr>
    </vt:vector>
  </TitlesOfParts>
  <Company>University of San Diego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Statistics, 10/e</dc:title>
  <dc:subject>Chapter 3</dc:subject>
  <dc:creator>Dirk Yandell</dc:creator>
  <cp:lastModifiedBy>UMURRM2</cp:lastModifiedBy>
  <cp:revision>145</cp:revision>
  <cp:lastPrinted>1998-11-22T23:37:53Z</cp:lastPrinted>
  <dcterms:created xsi:type="dcterms:W3CDTF">2001-01-16T02:05:37Z</dcterms:created>
  <dcterms:modified xsi:type="dcterms:W3CDTF">2011-03-14T20:36:58Z</dcterms:modified>
</cp:coreProperties>
</file>